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70" r:id="rId3"/>
    <p:sldId id="3455" r:id="rId4"/>
    <p:sldId id="3449" r:id="rId5"/>
    <p:sldId id="3457" r:id="rId6"/>
    <p:sldId id="3461" r:id="rId7"/>
    <p:sldId id="3456" r:id="rId8"/>
    <p:sldId id="3458" r:id="rId9"/>
    <p:sldId id="3459" r:id="rId10"/>
    <p:sldId id="3460" r:id="rId11"/>
    <p:sldId id="260"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SemiBold" panose="020B0604020202020204" charset="0"/>
      <p:bold r:id="rId18"/>
      <p:boldItalic r:id="rId19"/>
    </p:embeddedFont>
    <p:embeddedFont>
      <p:font typeface="Open Sans Light" panose="020B060402020202020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TRIMESTRALES%20PQRSD%20ITP%202022\INFORME%20TRIMESTRAL%20PQRS%20ABRIL-JUNIO2022\ABRIL%20A%20JUNIO%202022%20(Autoguardad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TRIMESTRALES%20PQRSD%20ITP%202022\INFORME%20TRIMESTRAL%20PQRS%20ABRIL-JUNIO2022\ABRIL%20A%20JUNIO%202022%20(Autoguardad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TRIMESTRALES%20PQRSD%20ITP%202022\INFORME%20TRIMESTRAL%20PQRS%20ABRIL-JUNIO2022\ABRIL%20A%20JUNIO%202022%20(Autoguardado).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TRIMESTRALES%20PQRSD%20ITP%202022\INFORME%20TRIMESTRAL%20PQRS%20ABRIL-JUNIO2022\ABRIL%20A%20JUNIO%202022%20(Autoguardad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s-CO"/>
              <a:t>CANALES DE ATENCIÓN</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de comu ENERO'!$F$10</c:f>
              <c:strCache>
                <c:ptCount val="1"/>
                <c:pt idx="0">
                  <c:v>TELEFÓNICO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ENERO'!$J$9:$K$9</c:f>
              <c:strCache>
                <c:ptCount val="2"/>
                <c:pt idx="0">
                  <c:v>CANTIDAD</c:v>
                </c:pt>
                <c:pt idx="1">
                  <c:v>PORCENTAJE </c:v>
                </c:pt>
              </c:strCache>
            </c:strRef>
          </c:cat>
          <c:val>
            <c:numRef>
              <c:f>'total canales de comu ENERO'!$J$10:$K$10</c:f>
              <c:numCache>
                <c:formatCode>0%</c:formatCode>
                <c:ptCount val="2"/>
                <c:pt idx="0" formatCode="General">
                  <c:v>228</c:v>
                </c:pt>
                <c:pt idx="1">
                  <c:v>0.20448430493273542</c:v>
                </c:pt>
              </c:numCache>
            </c:numRef>
          </c:val>
          <c:extLst>
            <c:ext xmlns:c16="http://schemas.microsoft.com/office/drawing/2014/chart" uri="{C3380CC4-5D6E-409C-BE32-E72D297353CC}">
              <c16:uniqueId val="{00000000-A57A-47A2-8F69-D69634CA617A}"/>
            </c:ext>
          </c:extLst>
        </c:ser>
        <c:ser>
          <c:idx val="1"/>
          <c:order val="1"/>
          <c:tx>
            <c:strRef>
              <c:f>'total canales de comu ENERO'!$F$11</c:f>
              <c:strCache>
                <c:ptCount val="1"/>
                <c:pt idx="0">
                  <c:v>VIRTUAL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ENERO'!$J$9:$K$9</c:f>
              <c:strCache>
                <c:ptCount val="2"/>
                <c:pt idx="0">
                  <c:v>CANTIDAD</c:v>
                </c:pt>
                <c:pt idx="1">
                  <c:v>PORCENTAJE </c:v>
                </c:pt>
              </c:strCache>
            </c:strRef>
          </c:cat>
          <c:val>
            <c:numRef>
              <c:f>'total canales de comu ENERO'!$J$11:$K$11</c:f>
              <c:numCache>
                <c:formatCode>0%</c:formatCode>
                <c:ptCount val="2"/>
                <c:pt idx="0" formatCode="General">
                  <c:v>671</c:v>
                </c:pt>
                <c:pt idx="1">
                  <c:v>0.60179372197309422</c:v>
                </c:pt>
              </c:numCache>
            </c:numRef>
          </c:val>
          <c:extLst>
            <c:ext xmlns:c16="http://schemas.microsoft.com/office/drawing/2014/chart" uri="{C3380CC4-5D6E-409C-BE32-E72D297353CC}">
              <c16:uniqueId val="{00000001-A57A-47A2-8F69-D69634CA617A}"/>
            </c:ext>
          </c:extLst>
        </c:ser>
        <c:ser>
          <c:idx val="2"/>
          <c:order val="2"/>
          <c:tx>
            <c:strRef>
              <c:f>'total canales de comu ENERO'!$F$12</c:f>
              <c:strCache>
                <c:ptCount val="1"/>
                <c:pt idx="0">
                  <c:v>PRESENCIAL Y ESCRITO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ENERO'!$J$9:$K$9</c:f>
              <c:strCache>
                <c:ptCount val="2"/>
                <c:pt idx="0">
                  <c:v>CANTIDAD</c:v>
                </c:pt>
                <c:pt idx="1">
                  <c:v>PORCENTAJE </c:v>
                </c:pt>
              </c:strCache>
            </c:strRef>
          </c:cat>
          <c:val>
            <c:numRef>
              <c:f>'total canales de comu ENERO'!$J$12:$K$12</c:f>
              <c:numCache>
                <c:formatCode>0%</c:formatCode>
                <c:ptCount val="2"/>
                <c:pt idx="0" formatCode="General">
                  <c:v>216</c:v>
                </c:pt>
                <c:pt idx="1">
                  <c:v>0.19372197309417041</c:v>
                </c:pt>
              </c:numCache>
            </c:numRef>
          </c:val>
          <c:extLst>
            <c:ext xmlns:c16="http://schemas.microsoft.com/office/drawing/2014/chart" uri="{C3380CC4-5D6E-409C-BE32-E72D297353CC}">
              <c16:uniqueId val="{00000002-A57A-47A2-8F69-D69634CA617A}"/>
            </c:ext>
          </c:extLst>
        </c:ser>
        <c:ser>
          <c:idx val="3"/>
          <c:order val="3"/>
          <c:tx>
            <c:strRef>
              <c:f>'total canales de comu ENERO'!$F$13</c:f>
              <c:strCache>
                <c:ptCount val="1"/>
                <c:pt idx="0">
                  <c:v>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ENERO'!$J$9:$K$9</c:f>
              <c:strCache>
                <c:ptCount val="2"/>
                <c:pt idx="0">
                  <c:v>CANTIDAD</c:v>
                </c:pt>
                <c:pt idx="1">
                  <c:v>PORCENTAJE </c:v>
                </c:pt>
              </c:strCache>
            </c:strRef>
          </c:cat>
          <c:val>
            <c:numRef>
              <c:f>'total canales de comu ENERO'!$J$13:$K$13</c:f>
              <c:numCache>
                <c:formatCode>0%</c:formatCode>
                <c:ptCount val="2"/>
                <c:pt idx="0" formatCode="General">
                  <c:v>1115</c:v>
                </c:pt>
                <c:pt idx="1">
                  <c:v>1</c:v>
                </c:pt>
              </c:numCache>
            </c:numRef>
          </c:val>
          <c:extLst>
            <c:ext xmlns:c16="http://schemas.microsoft.com/office/drawing/2014/chart" uri="{C3380CC4-5D6E-409C-BE32-E72D297353CC}">
              <c16:uniqueId val="{00000003-A57A-47A2-8F69-D69634CA617A}"/>
            </c:ext>
          </c:extLst>
        </c:ser>
        <c:dLbls>
          <c:showLegendKey val="0"/>
          <c:showVal val="1"/>
          <c:showCatName val="0"/>
          <c:showSerName val="0"/>
          <c:showPercent val="0"/>
          <c:showBubbleSize val="0"/>
        </c:dLbls>
        <c:gapWidth val="150"/>
        <c:axId val="-217040160"/>
        <c:axId val="-217036352"/>
      </c:barChart>
      <c:catAx>
        <c:axId val="-21704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CO" sz="1600" b="1" i="0" u="none" strike="noStrike" cap="all" normalizeH="0" baseline="0" dirty="0"/>
              <a:t>PQRS Recibidas </a:t>
            </a:r>
            <a:r>
              <a:rPr lang="es-CO" sz="1600" b="1" i="0" u="none" strike="noStrike" cap="all" normalizeH="0" baseline="0" dirty="0" smtClean="0"/>
              <a:t>II </a:t>
            </a:r>
            <a:r>
              <a:rPr lang="es-CO" sz="1600" b="1" i="0" u="none" strike="noStrike" cap="all" normalizeH="0" baseline="0" dirty="0"/>
              <a:t>Trimestre </a:t>
            </a:r>
            <a:endParaRPr lang="es-CO"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'total canales de comu ENERO'!$F$10</c:f>
              <c:strCache>
                <c:ptCount val="1"/>
                <c:pt idx="0">
                  <c:v>TELEFÓNICO </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ENERO'!$G$9:$I$9</c:f>
              <c:strCache>
                <c:ptCount val="3"/>
                <c:pt idx="0">
                  <c:v>ABRIL</c:v>
                </c:pt>
                <c:pt idx="1">
                  <c:v>MAYO</c:v>
                </c:pt>
                <c:pt idx="2">
                  <c:v>JUNIO</c:v>
                </c:pt>
              </c:strCache>
            </c:strRef>
          </c:cat>
          <c:val>
            <c:numRef>
              <c:f>'total canales de comu ENERO'!$G$10:$I$10</c:f>
              <c:numCache>
                <c:formatCode>General</c:formatCode>
                <c:ptCount val="3"/>
                <c:pt idx="0">
                  <c:v>103</c:v>
                </c:pt>
                <c:pt idx="1">
                  <c:v>106</c:v>
                </c:pt>
                <c:pt idx="2">
                  <c:v>109</c:v>
                </c:pt>
              </c:numCache>
            </c:numRef>
          </c:val>
          <c:extLst>
            <c:ext xmlns:c16="http://schemas.microsoft.com/office/drawing/2014/chart" uri="{C3380CC4-5D6E-409C-BE32-E72D297353CC}">
              <c16:uniqueId val="{00000000-27A8-4318-AB59-6C076C2D4E9C}"/>
            </c:ext>
          </c:extLst>
        </c:ser>
        <c:ser>
          <c:idx val="1"/>
          <c:order val="1"/>
          <c:tx>
            <c:strRef>
              <c:f>'total canales de comu ENERO'!$F$11</c:f>
              <c:strCache>
                <c:ptCount val="1"/>
                <c:pt idx="0">
                  <c:v>VIRTUAL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ENERO'!$G$9:$I$9</c:f>
              <c:strCache>
                <c:ptCount val="3"/>
                <c:pt idx="0">
                  <c:v>ABRIL</c:v>
                </c:pt>
                <c:pt idx="1">
                  <c:v>MAYO</c:v>
                </c:pt>
                <c:pt idx="2">
                  <c:v>JUNIO</c:v>
                </c:pt>
              </c:strCache>
            </c:strRef>
          </c:cat>
          <c:val>
            <c:numRef>
              <c:f>'total canales de comu ENERO'!$G$11:$I$11</c:f>
              <c:numCache>
                <c:formatCode>General</c:formatCode>
                <c:ptCount val="3"/>
                <c:pt idx="0">
                  <c:v>227</c:v>
                </c:pt>
                <c:pt idx="1">
                  <c:v>219</c:v>
                </c:pt>
                <c:pt idx="2">
                  <c:v>225</c:v>
                </c:pt>
              </c:numCache>
            </c:numRef>
          </c:val>
          <c:extLst>
            <c:ext xmlns:c16="http://schemas.microsoft.com/office/drawing/2014/chart" uri="{C3380CC4-5D6E-409C-BE32-E72D297353CC}">
              <c16:uniqueId val="{00000001-27A8-4318-AB59-6C076C2D4E9C}"/>
            </c:ext>
          </c:extLst>
        </c:ser>
        <c:ser>
          <c:idx val="2"/>
          <c:order val="2"/>
          <c:tx>
            <c:strRef>
              <c:f>'total canales de comu ENERO'!$F$12</c:f>
              <c:strCache>
                <c:ptCount val="1"/>
                <c:pt idx="0">
                  <c:v>PRESENCIAL Y ESCRITO </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 canales de comu ENERO'!$G$9:$I$9</c:f>
              <c:strCache>
                <c:ptCount val="3"/>
                <c:pt idx="0">
                  <c:v>ABRIL</c:v>
                </c:pt>
                <c:pt idx="1">
                  <c:v>MAYO</c:v>
                </c:pt>
                <c:pt idx="2">
                  <c:v>JUNIO</c:v>
                </c:pt>
              </c:strCache>
            </c:strRef>
          </c:cat>
          <c:val>
            <c:numRef>
              <c:f>'total canales de comu ENERO'!$G$12:$I$12</c:f>
              <c:numCache>
                <c:formatCode>General</c:formatCode>
                <c:ptCount val="3"/>
                <c:pt idx="0">
                  <c:v>60</c:v>
                </c:pt>
                <c:pt idx="1">
                  <c:v>73</c:v>
                </c:pt>
                <c:pt idx="2">
                  <c:v>83</c:v>
                </c:pt>
              </c:numCache>
            </c:numRef>
          </c:val>
          <c:extLst>
            <c:ext xmlns:c16="http://schemas.microsoft.com/office/drawing/2014/chart" uri="{C3380CC4-5D6E-409C-BE32-E72D297353CC}">
              <c16:uniqueId val="{00000002-27A8-4318-AB59-6C076C2D4E9C}"/>
            </c:ext>
          </c:extLst>
        </c:ser>
        <c:dLbls>
          <c:showLegendKey val="0"/>
          <c:showVal val="1"/>
          <c:showCatName val="0"/>
          <c:showSerName val="0"/>
          <c:showPercent val="0"/>
          <c:showBubbleSize val="0"/>
        </c:dLbls>
        <c:gapWidth val="79"/>
        <c:shape val="box"/>
        <c:axId val="1588276607"/>
        <c:axId val="1588268287"/>
        <c:axId val="0"/>
      </c:bar3DChart>
      <c:catAx>
        <c:axId val="1588276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CO"/>
          </a:p>
        </c:txPr>
        <c:crossAx val="1588268287"/>
        <c:crosses val="autoZero"/>
        <c:auto val="1"/>
        <c:lblAlgn val="ctr"/>
        <c:lblOffset val="100"/>
        <c:noMultiLvlLbl val="0"/>
      </c:catAx>
      <c:valAx>
        <c:axId val="1588268287"/>
        <c:scaling>
          <c:orientation val="minMax"/>
        </c:scaling>
        <c:delete val="1"/>
        <c:axPos val="b"/>
        <c:numFmt formatCode="General" sourceLinked="1"/>
        <c:majorTickMark val="none"/>
        <c:minorTickMark val="none"/>
        <c:tickLblPos val="nextTo"/>
        <c:crossAx val="15882766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PQRSD POR MODALIDAD DE PETICIÓN</a:t>
            </a:r>
          </a:p>
        </c:rich>
      </c:tx>
      <c:layout>
        <c:manualLayout>
          <c:xMode val="edge"/>
          <c:yMode val="edge"/>
          <c:x val="0.2828524232214899"/>
          <c:y val="3.907202404621574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'2022'!$J$9</c:f>
              <c:strCache>
                <c:ptCount val="1"/>
                <c:pt idx="0">
                  <c:v>TOTALES</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'2022'!$F$10:$F$16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'2022'!$J$10:$J$16</c:f>
              <c:numCache>
                <c:formatCode>0</c:formatCode>
                <c:ptCount val="7"/>
                <c:pt idx="0">
                  <c:v>94</c:v>
                </c:pt>
                <c:pt idx="1">
                  <c:v>358</c:v>
                </c:pt>
                <c:pt idx="2">
                  <c:v>1</c:v>
                </c:pt>
                <c:pt idx="3">
                  <c:v>0</c:v>
                </c:pt>
                <c:pt idx="4">
                  <c:v>0</c:v>
                </c:pt>
                <c:pt idx="5">
                  <c:v>0</c:v>
                </c:pt>
                <c:pt idx="6">
                  <c:v>156</c:v>
                </c:pt>
              </c:numCache>
            </c:numRef>
          </c:val>
          <c:extLst>
            <c:ext xmlns:c16="http://schemas.microsoft.com/office/drawing/2014/chart" uri="{C3380CC4-5D6E-409C-BE32-E72D297353CC}">
              <c16:uniqueId val="{00000000-D390-4C76-B3B3-042BC45939E7}"/>
            </c:ext>
          </c:extLst>
        </c:ser>
        <c:ser>
          <c:idx val="1"/>
          <c:order val="1"/>
          <c:tx>
            <c:strRef>
              <c:f>'2022'!$K$9</c:f>
              <c:strCache>
                <c:ptCount val="1"/>
                <c:pt idx="0">
                  <c:v>PORCENTAJE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'2022'!$F$10:$F$16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'2022'!$K$10:$K$16</c:f>
              <c:numCache>
                <c:formatCode>0%</c:formatCode>
                <c:ptCount val="7"/>
                <c:pt idx="0">
                  <c:v>0.15435139573070608</c:v>
                </c:pt>
                <c:pt idx="1">
                  <c:v>0.58784893267651883</c:v>
                </c:pt>
                <c:pt idx="2">
                  <c:v>1.6420361247947454E-3</c:v>
                </c:pt>
                <c:pt idx="3">
                  <c:v>0</c:v>
                </c:pt>
                <c:pt idx="4">
                  <c:v>0</c:v>
                </c:pt>
                <c:pt idx="5">
                  <c:v>0</c:v>
                </c:pt>
                <c:pt idx="6">
                  <c:v>0.25615763546798032</c:v>
                </c:pt>
              </c:numCache>
            </c:numRef>
          </c:val>
          <c:extLst>
            <c:ext xmlns:c16="http://schemas.microsoft.com/office/drawing/2014/chart" uri="{C3380CC4-5D6E-409C-BE32-E72D297353CC}">
              <c16:uniqueId val="{00000001-D390-4C76-B3B3-042BC45939E7}"/>
            </c:ext>
          </c:extLst>
        </c:ser>
        <c:dLbls>
          <c:showLegendKey val="0"/>
          <c:showVal val="1"/>
          <c:showCatName val="0"/>
          <c:showSerName val="0"/>
          <c:showPercent val="0"/>
          <c:showBubbleSize val="0"/>
        </c:dLbls>
        <c:gapWidth val="65"/>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solidFill>
                  <a:sysClr val="windowText" lastClr="000000"/>
                </a:solidFill>
              </a:rPr>
              <a:t>ESTADÍSTICAS PQRS POR DEPENDENCIA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'Peticiones por dependencia'!$E$29</c:f>
              <c:strCache>
                <c:ptCount val="1"/>
                <c:pt idx="0">
                  <c:v>RECIBIDAS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'Peticiones por dependencia'!$D$30:$D$45</c:f>
              <c:strCache>
                <c:ptCount val="16"/>
                <c:pt idx="0">
                  <c:v>ATENCION AL USUARIO</c:v>
                </c:pt>
                <c:pt idx="1">
                  <c:v>RECTORIA</c:v>
                </c:pt>
                <c:pt idx="2">
                  <c:v>PLANEACION </c:v>
                </c:pt>
                <c:pt idx="3">
                  <c:v>CIECYT</c:v>
                </c:pt>
                <c:pt idx="4">
                  <c:v>CONSEJO ACADEMICO</c:v>
                </c:pt>
                <c:pt idx="5">
                  <c:v>B.UNIVERSITARIO </c:v>
                </c:pt>
                <c:pt idx="6">
                  <c:v>BIBLIOTECA</c:v>
                </c:pt>
                <c:pt idx="7">
                  <c:v>VICERRECTORIA ADMINISTRATIVA</c:v>
                </c:pt>
                <c:pt idx="8">
                  <c:v>RECURSOS FISICOS </c:v>
                </c:pt>
                <c:pt idx="9">
                  <c:v>CONTRATACION</c:v>
                </c:pt>
                <c:pt idx="10">
                  <c:v>REGISTRO Y CONTROL</c:v>
                </c:pt>
                <c:pt idx="11">
                  <c:v>FINANCIERA</c:v>
                </c:pt>
                <c:pt idx="12">
                  <c:v>TALENTO HUMANO</c:v>
                </c:pt>
                <c:pt idx="13">
                  <c:v>JURIDICA</c:v>
                </c:pt>
                <c:pt idx="14">
                  <c:v>SALA DE DOCENTES</c:v>
                </c:pt>
                <c:pt idx="15">
                  <c:v>VICERRECTORIA ACADEMICA</c:v>
                </c:pt>
              </c:strCache>
            </c:strRef>
          </c:cat>
          <c:val>
            <c:numRef>
              <c:f>'Peticiones por dependencia'!$E$30:$E$45</c:f>
              <c:numCache>
                <c:formatCode>General</c:formatCode>
                <c:ptCount val="16"/>
                <c:pt idx="0">
                  <c:v>242</c:v>
                </c:pt>
                <c:pt idx="1">
                  <c:v>42</c:v>
                </c:pt>
                <c:pt idx="2">
                  <c:v>6</c:v>
                </c:pt>
                <c:pt idx="3">
                  <c:v>4</c:v>
                </c:pt>
                <c:pt idx="4">
                  <c:v>13</c:v>
                </c:pt>
                <c:pt idx="5">
                  <c:v>3</c:v>
                </c:pt>
                <c:pt idx="6">
                  <c:v>2</c:v>
                </c:pt>
                <c:pt idx="7">
                  <c:v>9</c:v>
                </c:pt>
                <c:pt idx="8">
                  <c:v>1</c:v>
                </c:pt>
                <c:pt idx="9">
                  <c:v>63</c:v>
                </c:pt>
                <c:pt idx="10">
                  <c:v>62</c:v>
                </c:pt>
                <c:pt idx="11">
                  <c:v>15</c:v>
                </c:pt>
                <c:pt idx="12">
                  <c:v>39</c:v>
                </c:pt>
                <c:pt idx="13">
                  <c:v>52</c:v>
                </c:pt>
                <c:pt idx="14">
                  <c:v>188</c:v>
                </c:pt>
                <c:pt idx="15">
                  <c:v>44</c:v>
                </c:pt>
              </c:numCache>
            </c:numRef>
          </c:val>
          <c:extLst>
            <c:ext xmlns:c16="http://schemas.microsoft.com/office/drawing/2014/chart" uri="{C3380CC4-5D6E-409C-BE32-E72D297353CC}">
              <c16:uniqueId val="{00000000-0A2F-49D4-B439-5C54BA5D6FFF}"/>
            </c:ext>
          </c:extLst>
        </c:ser>
        <c:ser>
          <c:idx val="1"/>
          <c:order val="1"/>
          <c:tx>
            <c:strRef>
              <c:f>'Peticiones por dependencia'!$F$29</c:f>
              <c:strCache>
                <c:ptCount val="1"/>
                <c:pt idx="0">
                  <c:v>ATENDIDAS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'Peticiones por dependencia'!$D$30:$D$45</c:f>
              <c:strCache>
                <c:ptCount val="16"/>
                <c:pt idx="0">
                  <c:v>ATENCION AL USUARIO</c:v>
                </c:pt>
                <c:pt idx="1">
                  <c:v>RECTORIA</c:v>
                </c:pt>
                <c:pt idx="2">
                  <c:v>PLANEACION </c:v>
                </c:pt>
                <c:pt idx="3">
                  <c:v>CIECYT</c:v>
                </c:pt>
                <c:pt idx="4">
                  <c:v>CONSEJO ACADEMICO</c:v>
                </c:pt>
                <c:pt idx="5">
                  <c:v>B.UNIVERSITARIO </c:v>
                </c:pt>
                <c:pt idx="6">
                  <c:v>BIBLIOTECA</c:v>
                </c:pt>
                <c:pt idx="7">
                  <c:v>VICERRECTORIA ADMINISTRATIVA</c:v>
                </c:pt>
                <c:pt idx="8">
                  <c:v>RECURSOS FISICOS </c:v>
                </c:pt>
                <c:pt idx="9">
                  <c:v>CONTRATACION</c:v>
                </c:pt>
                <c:pt idx="10">
                  <c:v>REGISTRO Y CONTROL</c:v>
                </c:pt>
                <c:pt idx="11">
                  <c:v>FINANCIERA</c:v>
                </c:pt>
                <c:pt idx="12">
                  <c:v>TALENTO HUMANO</c:v>
                </c:pt>
                <c:pt idx="13">
                  <c:v>JURIDICA</c:v>
                </c:pt>
                <c:pt idx="14">
                  <c:v>SALA DE DOCENTES</c:v>
                </c:pt>
                <c:pt idx="15">
                  <c:v>VICERRECTORIA ACADEMICA</c:v>
                </c:pt>
              </c:strCache>
            </c:strRef>
          </c:cat>
          <c:val>
            <c:numRef>
              <c:f>'Peticiones por dependencia'!$F$30:$F$45</c:f>
              <c:numCache>
                <c:formatCode>General</c:formatCode>
                <c:ptCount val="16"/>
                <c:pt idx="0">
                  <c:v>242</c:v>
                </c:pt>
                <c:pt idx="1">
                  <c:v>42</c:v>
                </c:pt>
                <c:pt idx="2">
                  <c:v>6</c:v>
                </c:pt>
                <c:pt idx="3">
                  <c:v>4</c:v>
                </c:pt>
                <c:pt idx="4">
                  <c:v>13</c:v>
                </c:pt>
                <c:pt idx="5">
                  <c:v>3</c:v>
                </c:pt>
                <c:pt idx="6">
                  <c:v>2</c:v>
                </c:pt>
                <c:pt idx="7">
                  <c:v>9</c:v>
                </c:pt>
                <c:pt idx="8">
                  <c:v>1</c:v>
                </c:pt>
                <c:pt idx="9">
                  <c:v>61</c:v>
                </c:pt>
                <c:pt idx="10">
                  <c:v>59</c:v>
                </c:pt>
                <c:pt idx="11">
                  <c:v>14</c:v>
                </c:pt>
                <c:pt idx="12">
                  <c:v>36</c:v>
                </c:pt>
                <c:pt idx="13">
                  <c:v>47</c:v>
                </c:pt>
                <c:pt idx="14">
                  <c:v>167</c:v>
                </c:pt>
                <c:pt idx="15">
                  <c:v>32</c:v>
                </c:pt>
              </c:numCache>
            </c:numRef>
          </c:val>
          <c:extLst>
            <c:ext xmlns:c16="http://schemas.microsoft.com/office/drawing/2014/chart" uri="{C3380CC4-5D6E-409C-BE32-E72D297353CC}">
              <c16:uniqueId val="{00000001-0A2F-49D4-B439-5C54BA5D6FFF}"/>
            </c:ext>
          </c:extLst>
        </c:ser>
        <c:ser>
          <c:idx val="2"/>
          <c:order val="2"/>
          <c:tx>
            <c:strRef>
              <c:f>'Peticiones por dependencia'!$G$29</c:f>
              <c:strCache>
                <c:ptCount val="1"/>
                <c:pt idx="0">
                  <c:v>SIN ATENDER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'Peticiones por dependencia'!$D$30:$D$45</c:f>
              <c:strCache>
                <c:ptCount val="16"/>
                <c:pt idx="0">
                  <c:v>ATENCION AL USUARIO</c:v>
                </c:pt>
                <c:pt idx="1">
                  <c:v>RECTORIA</c:v>
                </c:pt>
                <c:pt idx="2">
                  <c:v>PLANEACION </c:v>
                </c:pt>
                <c:pt idx="3">
                  <c:v>CIECYT</c:v>
                </c:pt>
                <c:pt idx="4">
                  <c:v>CONSEJO ACADEMICO</c:v>
                </c:pt>
                <c:pt idx="5">
                  <c:v>B.UNIVERSITARIO </c:v>
                </c:pt>
                <c:pt idx="6">
                  <c:v>BIBLIOTECA</c:v>
                </c:pt>
                <c:pt idx="7">
                  <c:v>VICERRECTORIA ADMINISTRATIVA</c:v>
                </c:pt>
                <c:pt idx="8">
                  <c:v>RECURSOS FISICOS </c:v>
                </c:pt>
                <c:pt idx="9">
                  <c:v>CONTRATACION</c:v>
                </c:pt>
                <c:pt idx="10">
                  <c:v>REGISTRO Y CONTROL</c:v>
                </c:pt>
                <c:pt idx="11">
                  <c:v>FINANCIERA</c:v>
                </c:pt>
                <c:pt idx="12">
                  <c:v>TALENTO HUMANO</c:v>
                </c:pt>
                <c:pt idx="13">
                  <c:v>JURIDICA</c:v>
                </c:pt>
                <c:pt idx="14">
                  <c:v>SALA DE DOCENTES</c:v>
                </c:pt>
                <c:pt idx="15">
                  <c:v>VICERRECTORIA ACADEMICA</c:v>
                </c:pt>
              </c:strCache>
            </c:strRef>
          </c:cat>
          <c:val>
            <c:numRef>
              <c:f>'Peticiones por dependencia'!$G$30:$G$45</c:f>
              <c:numCache>
                <c:formatCode>General</c:formatCode>
                <c:ptCount val="16"/>
                <c:pt idx="0">
                  <c:v>0</c:v>
                </c:pt>
                <c:pt idx="1">
                  <c:v>0</c:v>
                </c:pt>
                <c:pt idx="2">
                  <c:v>0</c:v>
                </c:pt>
                <c:pt idx="3">
                  <c:v>0</c:v>
                </c:pt>
                <c:pt idx="4">
                  <c:v>0</c:v>
                </c:pt>
                <c:pt idx="5">
                  <c:v>0</c:v>
                </c:pt>
                <c:pt idx="6">
                  <c:v>0</c:v>
                </c:pt>
                <c:pt idx="7">
                  <c:v>0</c:v>
                </c:pt>
                <c:pt idx="8">
                  <c:v>0</c:v>
                </c:pt>
                <c:pt idx="9">
                  <c:v>2</c:v>
                </c:pt>
                <c:pt idx="10">
                  <c:v>3</c:v>
                </c:pt>
                <c:pt idx="11">
                  <c:v>1</c:v>
                </c:pt>
                <c:pt idx="12">
                  <c:v>3</c:v>
                </c:pt>
                <c:pt idx="13">
                  <c:v>5</c:v>
                </c:pt>
                <c:pt idx="14">
                  <c:v>21</c:v>
                </c:pt>
                <c:pt idx="15">
                  <c:v>12</c:v>
                </c:pt>
              </c:numCache>
            </c:numRef>
          </c:val>
          <c:extLst>
            <c:ext xmlns:c16="http://schemas.microsoft.com/office/drawing/2014/chart" uri="{C3380CC4-5D6E-409C-BE32-E72D297353CC}">
              <c16:uniqueId val="{00000002-0A2F-49D4-B439-5C54BA5D6FFF}"/>
            </c:ext>
          </c:extLst>
        </c:ser>
        <c:ser>
          <c:idx val="3"/>
          <c:order val="3"/>
          <c:tx>
            <c:strRef>
              <c:f>'Peticiones por dependencia'!$H$29</c:f>
              <c:strCache>
                <c:ptCount val="1"/>
                <c:pt idx="0">
                  <c:v>PORCENTAJE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dLbls>
            <c:dLbl>
              <c:idx val="0"/>
              <c:layout>
                <c:manualLayout>
                  <c:x val="1.450852210024909E-3"/>
                  <c:y val="-2.5974025974025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2F-49D4-B439-5C54BA5D6FFF}"/>
                </c:ext>
              </c:extLst>
            </c:dLbl>
            <c:dLbl>
              <c:idx val="1"/>
              <c:layout>
                <c:manualLayout>
                  <c:x val="1.4508522100248823E-3"/>
                  <c:y val="-4.1125541125541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2F-49D4-B439-5C54BA5D6FFF}"/>
                </c:ext>
              </c:extLst>
            </c:dLbl>
            <c:dLbl>
              <c:idx val="2"/>
              <c:layout>
                <c:manualLayout>
                  <c:x val="0"/>
                  <c:y val="-4.32900432900433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2F-49D4-B439-5C54BA5D6FFF}"/>
                </c:ext>
              </c:extLst>
            </c:dLbl>
            <c:dLbl>
              <c:idx val="3"/>
              <c:layout>
                <c:manualLayout>
                  <c:x val="-4.3525566300746735E-3"/>
                  <c:y val="-4.54545454545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2F-49D4-B439-5C54BA5D6FFF}"/>
                </c:ext>
              </c:extLst>
            </c:dLbl>
            <c:dLbl>
              <c:idx val="4"/>
              <c:layout>
                <c:manualLayout>
                  <c:x val="-2.9017044200498709E-3"/>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2F-49D4-B439-5C54BA5D6FFF}"/>
                </c:ext>
              </c:extLst>
            </c:dLbl>
            <c:dLbl>
              <c:idx val="5"/>
              <c:layout>
                <c:manualLayout>
                  <c:x val="-5.3197299827832882E-17"/>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2F-49D4-B439-5C54BA5D6FFF}"/>
                </c:ext>
              </c:extLst>
            </c:dLbl>
            <c:dLbl>
              <c:idx val="6"/>
              <c:layout>
                <c:manualLayout>
                  <c:x val="2.901704420049818E-3"/>
                  <c:y val="-6.060606060606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2F-49D4-B439-5C54BA5D6FFF}"/>
                </c:ext>
              </c:extLst>
            </c:dLbl>
            <c:dLbl>
              <c:idx val="8"/>
              <c:layout>
                <c:manualLayout>
                  <c:x val="-4.3525566300747272E-3"/>
                  <c:y val="-6.2770562770562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2F-49D4-B439-5C54BA5D6FFF}"/>
                </c:ext>
              </c:extLst>
            </c:dLbl>
            <c:dLbl>
              <c:idx val="9"/>
              <c:layout>
                <c:manualLayout>
                  <c:x val="0"/>
                  <c:y val="-6.0606060606060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2F-49D4-B439-5C54BA5D6FFF}"/>
                </c:ext>
              </c:extLst>
            </c:dLbl>
            <c:dLbl>
              <c:idx val="10"/>
              <c:layout>
                <c:manualLayout>
                  <c:x val="0"/>
                  <c:y val="-4.112554112554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2F-49D4-B439-5C54BA5D6FFF}"/>
                </c:ext>
              </c:extLst>
            </c:dLbl>
            <c:dLbl>
              <c:idx val="11"/>
              <c:layout>
                <c:manualLayout>
                  <c:x val="-1.0639459965566576E-16"/>
                  <c:y val="-3.8961038961039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2F-49D4-B439-5C54BA5D6FFF}"/>
                </c:ext>
              </c:extLst>
            </c:dLbl>
            <c:dLbl>
              <c:idx val="12"/>
              <c:layout>
                <c:manualLayout>
                  <c:x val="-1.0639459965566576E-16"/>
                  <c:y val="-5.1948051948051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A2F-49D4-B439-5C54BA5D6FFF}"/>
                </c:ext>
              </c:extLst>
            </c:dLbl>
            <c:dLbl>
              <c:idx val="13"/>
              <c:layout>
                <c:manualLayout>
                  <c:x val="0"/>
                  <c:y val="-4.545454545454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A2F-49D4-B439-5C54BA5D6FFF}"/>
                </c:ext>
              </c:extLst>
            </c:dLbl>
            <c:dLbl>
              <c:idx val="14"/>
              <c:layout>
                <c:manualLayout>
                  <c:x val="-2.901704420049818E-3"/>
                  <c:y val="-4.54545454545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2F-49D4-B439-5C54BA5D6FFF}"/>
                </c:ext>
              </c:extLst>
            </c:dLbl>
            <c:dLbl>
              <c:idx val="15"/>
              <c:layout>
                <c:manualLayout>
                  <c:x val="0"/>
                  <c:y val="-5.1948051948052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A2F-49D4-B439-5C54BA5D6F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'Peticiones por dependencia'!$D$30:$D$45</c:f>
              <c:strCache>
                <c:ptCount val="16"/>
                <c:pt idx="0">
                  <c:v>ATENCION AL USUARIO</c:v>
                </c:pt>
                <c:pt idx="1">
                  <c:v>RECTORIA</c:v>
                </c:pt>
                <c:pt idx="2">
                  <c:v>PLANEACION </c:v>
                </c:pt>
                <c:pt idx="3">
                  <c:v>CIECYT</c:v>
                </c:pt>
                <c:pt idx="4">
                  <c:v>CONSEJO ACADEMICO</c:v>
                </c:pt>
                <c:pt idx="5">
                  <c:v>B.UNIVERSITARIO </c:v>
                </c:pt>
                <c:pt idx="6">
                  <c:v>BIBLIOTECA</c:v>
                </c:pt>
                <c:pt idx="7">
                  <c:v>VICERRECTORIA ADMINISTRATIVA</c:v>
                </c:pt>
                <c:pt idx="8">
                  <c:v>RECURSOS FISICOS </c:v>
                </c:pt>
                <c:pt idx="9">
                  <c:v>CONTRATACION</c:v>
                </c:pt>
                <c:pt idx="10">
                  <c:v>REGISTRO Y CONTROL</c:v>
                </c:pt>
                <c:pt idx="11">
                  <c:v>FINANCIERA</c:v>
                </c:pt>
                <c:pt idx="12">
                  <c:v>TALENTO HUMANO</c:v>
                </c:pt>
                <c:pt idx="13">
                  <c:v>JURIDICA</c:v>
                </c:pt>
                <c:pt idx="14">
                  <c:v>SALA DE DOCENTES</c:v>
                </c:pt>
                <c:pt idx="15">
                  <c:v>VICERRECTORIA ACADEMICA</c:v>
                </c:pt>
              </c:strCache>
            </c:strRef>
          </c:cat>
          <c:val>
            <c:numRef>
              <c:f>'Peticiones por dependencia'!$H$30:$H$45</c:f>
              <c:numCache>
                <c:formatCode>0%</c:formatCode>
                <c:ptCount val="16"/>
                <c:pt idx="0">
                  <c:v>1</c:v>
                </c:pt>
                <c:pt idx="1">
                  <c:v>1</c:v>
                </c:pt>
                <c:pt idx="2">
                  <c:v>1</c:v>
                </c:pt>
                <c:pt idx="3">
                  <c:v>1</c:v>
                </c:pt>
                <c:pt idx="4">
                  <c:v>1</c:v>
                </c:pt>
                <c:pt idx="5">
                  <c:v>1</c:v>
                </c:pt>
                <c:pt idx="6">
                  <c:v>1</c:v>
                </c:pt>
                <c:pt idx="7">
                  <c:v>1</c:v>
                </c:pt>
                <c:pt idx="8">
                  <c:v>1</c:v>
                </c:pt>
                <c:pt idx="9">
                  <c:v>0.96825396825396826</c:v>
                </c:pt>
                <c:pt idx="10">
                  <c:v>0.95161290322580649</c:v>
                </c:pt>
                <c:pt idx="11">
                  <c:v>0.93333333333333335</c:v>
                </c:pt>
                <c:pt idx="12">
                  <c:v>0.92307692307692313</c:v>
                </c:pt>
                <c:pt idx="13">
                  <c:v>0.90384615384615385</c:v>
                </c:pt>
                <c:pt idx="14">
                  <c:v>0.88829787234042556</c:v>
                </c:pt>
                <c:pt idx="15">
                  <c:v>0.72727272727272729</c:v>
                </c:pt>
              </c:numCache>
            </c:numRef>
          </c:val>
          <c:extLst>
            <c:ext xmlns:c16="http://schemas.microsoft.com/office/drawing/2014/chart" uri="{C3380CC4-5D6E-409C-BE32-E72D297353CC}">
              <c16:uniqueId val="{00000012-0A2F-49D4-B439-5C54BA5D6FFF}"/>
            </c:ext>
          </c:extLst>
        </c:ser>
        <c:dLbls>
          <c:showLegendKey val="0"/>
          <c:showVal val="1"/>
          <c:showCatName val="0"/>
          <c:showSerName val="0"/>
          <c:showPercent val="0"/>
          <c:showBubbleSize val="0"/>
        </c:dLbls>
        <c:gapWidth val="150"/>
        <c:shape val="box"/>
        <c:axId val="1848493920"/>
        <c:axId val="1848498080"/>
        <c:axId val="0"/>
      </c:bar3DChart>
      <c:catAx>
        <c:axId val="1848493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48498080"/>
        <c:crosses val="autoZero"/>
        <c:auto val="1"/>
        <c:lblAlgn val="ctr"/>
        <c:lblOffset val="100"/>
        <c:noMultiLvlLbl val="0"/>
      </c:catAx>
      <c:valAx>
        <c:axId val="18484980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84849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mailto:atencionalusuario@itp.edu.co"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tencionalciudadano@itp.edu.co" TargetMode="External"/><Relationship Id="rId2" Type="http://schemas.openxmlformats.org/officeDocument/2006/relationships/hyperlink" Target="http://www.itp.edu.co/"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notificacionesjudiciales@itp.edu.co"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tencionalusuario@ito.edu.co"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notificacionesjudiciales@itp.edu.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307731" y="23751"/>
            <a:ext cx="5591908" cy="2062063"/>
          </a:xfrm>
          <a:prstGeom prst="rect">
            <a:avLst/>
          </a:prstGeom>
          <a:noFill/>
          <a:ln>
            <a:noFill/>
          </a:ln>
        </p:spPr>
        <p:txBody>
          <a:bodyPr spcFirstLastPara="1" wrap="square" lIns="91425" tIns="45700" rIns="91425" bIns="45700" anchor="t" anchorCtr="0">
            <a:spAutoFit/>
          </a:bodyPr>
          <a:lstStyle/>
          <a:p>
            <a:pPr lvl="0" algn="ctr"/>
            <a:r>
              <a:rPr lang="es-CO" sz="3200" b="1" dirty="0" smtClean="0">
                <a:solidFill>
                  <a:schemeClr val="accent1">
                    <a:lumMod val="50000"/>
                  </a:schemeClr>
                </a:solidFill>
              </a:rPr>
              <a:t>Informe </a:t>
            </a:r>
            <a:r>
              <a:rPr lang="es-CO" sz="3200" b="1" dirty="0">
                <a:solidFill>
                  <a:schemeClr val="accent1">
                    <a:lumMod val="50000"/>
                  </a:schemeClr>
                </a:solidFill>
              </a:rPr>
              <a:t>de Peticiones,</a:t>
            </a:r>
          </a:p>
          <a:p>
            <a:pPr lvl="0" algn="ctr"/>
            <a:r>
              <a:rPr lang="es-CO" sz="3200" b="1" dirty="0">
                <a:solidFill>
                  <a:schemeClr val="accent1">
                    <a:lumMod val="50000"/>
                  </a:schemeClr>
                </a:solidFill>
              </a:rPr>
              <a:t> Quejas, Reclamos, </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 (</a:t>
            </a:r>
            <a:r>
              <a:rPr lang="es-CO" sz="3200" b="1" dirty="0" smtClean="0">
                <a:solidFill>
                  <a:schemeClr val="accent1">
                    <a:lumMod val="50000"/>
                  </a:schemeClr>
                </a:solidFill>
              </a:rPr>
              <a:t>PQRSD)</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smtClean="0">
                <a:solidFill>
                  <a:schemeClr val="accent1">
                    <a:lumMod val="75000"/>
                  </a:schemeClr>
                </a:solidFill>
              </a:rPr>
              <a:t>OFICINA DE ATENCIÓN AL USUARIO INSTITUTO TECNOLÓGICO DEL PUTUMAYO</a:t>
            </a:r>
            <a:endParaRPr lang="es-CO" sz="1100" dirty="0" smtClean="0">
              <a:solidFill>
                <a:schemeClr val="accent1">
                  <a:lumMod val="75000"/>
                </a:schemeClr>
              </a:solidFill>
            </a:endParaRPr>
          </a:p>
          <a:p>
            <a:pPr algn="ctr"/>
            <a:r>
              <a:rPr lang="es-CO" sz="1100" b="1" dirty="0" smtClean="0">
                <a:solidFill>
                  <a:schemeClr val="accent1">
                    <a:lumMod val="75000"/>
                  </a:schemeClr>
                </a:solidFill>
              </a:rPr>
              <a:t>RESOLUCIONES </a:t>
            </a:r>
            <a:r>
              <a:rPr lang="es-CO" sz="1100" b="1" dirty="0" err="1" smtClean="0">
                <a:solidFill>
                  <a:schemeClr val="accent1">
                    <a:lumMod val="75000"/>
                  </a:schemeClr>
                </a:solidFill>
              </a:rPr>
              <a:t>Nros</a:t>
            </a:r>
            <a:r>
              <a:rPr lang="es-CO" sz="1100" b="1" dirty="0" smtClean="0">
                <a:solidFill>
                  <a:schemeClr val="accent1">
                    <a:lumMod val="75000"/>
                  </a:schemeClr>
                </a:solidFill>
              </a:rPr>
              <a:t>. 0316/2015 - 0070/2016</a:t>
            </a:r>
            <a:endParaRPr lang="es-CO" sz="1100" dirty="0" smtClean="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
        <p:nvSpPr>
          <p:cNvPr id="3" name="Rectángulo 2"/>
          <p:cNvSpPr/>
          <p:nvPr/>
        </p:nvSpPr>
        <p:spPr>
          <a:xfrm>
            <a:off x="668800" y="2083667"/>
            <a:ext cx="3488375" cy="738664"/>
          </a:xfrm>
          <a:prstGeom prst="rect">
            <a:avLst/>
          </a:prstGeom>
        </p:spPr>
        <p:txBody>
          <a:bodyPr wrap="square">
            <a:spAutoFit/>
          </a:bodyPr>
          <a:lstStyle/>
          <a:p>
            <a:pPr algn="ctr"/>
            <a:r>
              <a:rPr lang="es-CO" b="1" dirty="0" smtClean="0">
                <a:solidFill>
                  <a:schemeClr val="accent1">
                    <a:lumMod val="50000"/>
                  </a:schemeClr>
                </a:solidFill>
              </a:rPr>
              <a:t>SEGUNDO </a:t>
            </a:r>
            <a:r>
              <a:rPr lang="es-CO" b="1" dirty="0">
                <a:solidFill>
                  <a:schemeClr val="accent1">
                    <a:lumMod val="50000"/>
                  </a:schemeClr>
                </a:solidFill>
              </a:rPr>
              <a:t>TRIMESTRE DE 2022</a:t>
            </a:r>
          </a:p>
          <a:p>
            <a:pPr algn="ctr"/>
            <a:r>
              <a:rPr lang="es-CO" b="1" dirty="0">
                <a:solidFill>
                  <a:schemeClr val="accent1">
                    <a:lumMod val="50000"/>
                  </a:schemeClr>
                </a:solidFill>
              </a:rPr>
              <a:t> OFICINA ATENCIÓN AL USUARIO </a:t>
            </a:r>
          </a:p>
          <a:p>
            <a:pPr algn="ctr"/>
            <a:r>
              <a:rPr lang="es-CO" b="1" dirty="0">
                <a:solidFill>
                  <a:schemeClr val="accent1">
                    <a:lumMod val="50000"/>
                  </a:schemeClr>
                </a:solidFill>
              </a:rPr>
              <a:t> </a:t>
            </a:r>
            <a:r>
              <a:rPr lang="es-CO" b="1" dirty="0" smtClean="0">
                <a:solidFill>
                  <a:schemeClr val="accent1">
                    <a:lumMod val="50000"/>
                  </a:schemeClr>
                </a:solidFill>
              </a:rPr>
              <a:t>JUNIO </a:t>
            </a:r>
            <a:r>
              <a:rPr lang="es-CO" b="1" dirty="0">
                <a:solidFill>
                  <a:schemeClr val="accent1">
                    <a:lumMod val="50000"/>
                  </a:schemeClr>
                </a:solidFill>
              </a:rPr>
              <a:t>DE 2022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a:stretch>
            <a:fillRect/>
          </a:stretch>
        </p:blipFill>
        <p:spPr>
          <a:xfrm>
            <a:off x="24133" y="133877"/>
            <a:ext cx="1902117" cy="2017951"/>
          </a:xfrm>
          <a:prstGeom prst="rect">
            <a:avLst/>
          </a:prstGeom>
        </p:spPr>
      </p:pic>
      <p:pic>
        <p:nvPicPr>
          <p:cNvPr id="14" name="Imagen 13"/>
          <p:cNvPicPr>
            <a:picLocks noChangeAspect="1"/>
          </p:cNvPicPr>
          <p:nvPr/>
        </p:nvPicPr>
        <p:blipFill>
          <a:blip r:embed="rId3"/>
          <a:stretch>
            <a:fillRect/>
          </a:stretch>
        </p:blipFill>
        <p:spPr>
          <a:xfrm>
            <a:off x="10691448" y="4644132"/>
            <a:ext cx="1477106" cy="1356204"/>
          </a:xfrm>
          <a:prstGeom prst="rect">
            <a:avLst/>
          </a:prstGeom>
        </p:spPr>
      </p:pic>
      <p:sp>
        <p:nvSpPr>
          <p:cNvPr id="2" name="Freeform 1">
            <a:extLst>
              <a:ext uri="{FF2B5EF4-FFF2-40B4-BE49-F238E27FC236}">
                <a16:creationId xmlns:a16="http://schemas.microsoft.com/office/drawing/2014/main" id="{DB5E2079-2B1E-492E-8572-B1B0CF2834C1}"/>
              </a:ext>
            </a:extLst>
          </p:cNvPr>
          <p:cNvSpPr>
            <a:spLocks noChangeArrowheads="1"/>
          </p:cNvSpPr>
          <p:nvPr/>
        </p:nvSpPr>
        <p:spPr bwMode="auto">
          <a:xfrm>
            <a:off x="455539" y="114563"/>
            <a:ext cx="11395802" cy="241762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ctr"/>
            <a:endParaRPr lang="es-CO" dirty="0" smtClean="0"/>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455539" y="2633010"/>
            <a:ext cx="11326153" cy="2273097"/>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pPr algn="just"/>
            <a:r>
              <a:rPr lang="es-CO" dirty="0">
                <a:latin typeface="Arial" panose="020B0604020202020204" pitchFamily="34" charset="0"/>
                <a:cs typeface="Arial" panose="020B0604020202020204" pitchFamily="34" charset="0"/>
              </a:rPr>
              <a:t>	</a:t>
            </a: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6" name="Rectángulo 5"/>
          <p:cNvSpPr/>
          <p:nvPr/>
        </p:nvSpPr>
        <p:spPr>
          <a:xfrm>
            <a:off x="4715458" y="215389"/>
            <a:ext cx="2321469" cy="307777"/>
          </a:xfrm>
          <a:prstGeom prst="rect">
            <a:avLst/>
          </a:prstGeom>
        </p:spPr>
        <p:txBody>
          <a:bodyPr wrap="none">
            <a:spAutoFit/>
          </a:bodyPr>
          <a:lstStyle/>
          <a:p>
            <a:r>
              <a:rPr lang="es-CO" dirty="0"/>
              <a:t>ACCIONES DE MEJORA: </a:t>
            </a:r>
          </a:p>
        </p:txBody>
      </p:sp>
      <p:sp>
        <p:nvSpPr>
          <p:cNvPr id="10" name="Rectángulo 9"/>
          <p:cNvSpPr/>
          <p:nvPr/>
        </p:nvSpPr>
        <p:spPr>
          <a:xfrm>
            <a:off x="4854918" y="2791627"/>
            <a:ext cx="2042547" cy="307777"/>
          </a:xfrm>
          <a:prstGeom prst="rect">
            <a:avLst/>
          </a:prstGeom>
        </p:spPr>
        <p:txBody>
          <a:bodyPr wrap="none">
            <a:spAutoFit/>
          </a:bodyPr>
          <a:lstStyle/>
          <a:p>
            <a:r>
              <a:rPr lang="es-CO" dirty="0"/>
              <a:t>RECOMENDACIONES</a:t>
            </a:r>
          </a:p>
        </p:txBody>
      </p:sp>
      <p:pic>
        <p:nvPicPr>
          <p:cNvPr id="17" name="Imagen 16"/>
          <p:cNvPicPr>
            <a:picLocks noChangeAspect="1"/>
          </p:cNvPicPr>
          <p:nvPr/>
        </p:nvPicPr>
        <p:blipFill>
          <a:blip r:embed="rId4"/>
          <a:stretch>
            <a:fillRect/>
          </a:stretch>
        </p:blipFill>
        <p:spPr>
          <a:xfrm>
            <a:off x="156793" y="575951"/>
            <a:ext cx="1178531" cy="1131577"/>
          </a:xfrm>
          <a:prstGeom prst="rect">
            <a:avLst/>
          </a:prstGeom>
        </p:spPr>
      </p:pic>
      <p:sp>
        <p:nvSpPr>
          <p:cNvPr id="19" name="TextBox 44">
            <a:extLst>
              <a:ext uri="{FF2B5EF4-FFF2-40B4-BE49-F238E27FC236}">
                <a16:creationId xmlns:a16="http://schemas.microsoft.com/office/drawing/2014/main" id="{0426DBF9-95AF-404A-9BEC-DA4CD7468B5E}"/>
              </a:ext>
            </a:extLst>
          </p:cNvPr>
          <p:cNvSpPr txBox="1"/>
          <p:nvPr/>
        </p:nvSpPr>
        <p:spPr>
          <a:xfrm>
            <a:off x="489838" y="718523"/>
            <a:ext cx="598241"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H</a:t>
            </a:r>
            <a:endParaRPr lang="en-US" sz="4500" b="1" dirty="0">
              <a:solidFill>
                <a:schemeClr val="bg1"/>
              </a:solidFill>
              <a:latin typeface="Poppins SemiBold" pitchFamily="2" charset="77"/>
              <a:ea typeface="League Spartan" charset="0"/>
              <a:cs typeface="Poppins SemiBold" pitchFamily="2" charset="77"/>
            </a:endParaRPr>
          </a:p>
        </p:txBody>
      </p:sp>
      <p:sp>
        <p:nvSpPr>
          <p:cNvPr id="20" name="Freeform 8">
            <a:extLst>
              <a:ext uri="{FF2B5EF4-FFF2-40B4-BE49-F238E27FC236}">
                <a16:creationId xmlns:a16="http://schemas.microsoft.com/office/drawing/2014/main" id="{6DD8D568-9528-402D-BFCA-A7F78668D179}"/>
              </a:ext>
            </a:extLst>
          </p:cNvPr>
          <p:cNvSpPr>
            <a:spLocks noChangeArrowheads="1"/>
          </p:cNvSpPr>
          <p:nvPr/>
        </p:nvSpPr>
        <p:spPr bwMode="auto">
          <a:xfrm>
            <a:off x="15504" y="2886981"/>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21" name="Freeform 9">
            <a:extLst>
              <a:ext uri="{FF2B5EF4-FFF2-40B4-BE49-F238E27FC236}">
                <a16:creationId xmlns:a16="http://schemas.microsoft.com/office/drawing/2014/main" id="{3529F678-957C-4957-87B3-430C81EDD9EB}"/>
              </a:ext>
            </a:extLst>
          </p:cNvPr>
          <p:cNvSpPr>
            <a:spLocks noChangeArrowheads="1"/>
          </p:cNvSpPr>
          <p:nvPr/>
        </p:nvSpPr>
        <p:spPr bwMode="auto">
          <a:xfrm>
            <a:off x="150935" y="3023144"/>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2" name="TextBox 44">
            <a:extLst>
              <a:ext uri="{FF2B5EF4-FFF2-40B4-BE49-F238E27FC236}">
                <a16:creationId xmlns:a16="http://schemas.microsoft.com/office/drawing/2014/main" id="{0426DBF9-95AF-404A-9BEC-DA4CD7468B5E}"/>
              </a:ext>
            </a:extLst>
          </p:cNvPr>
          <p:cNvSpPr txBox="1"/>
          <p:nvPr/>
        </p:nvSpPr>
        <p:spPr>
          <a:xfrm>
            <a:off x="503587" y="3238830"/>
            <a:ext cx="344966"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I</a:t>
            </a:r>
            <a:endParaRPr lang="en-US" sz="4500" b="1" dirty="0">
              <a:solidFill>
                <a:schemeClr val="bg1"/>
              </a:solidFill>
              <a:latin typeface="Poppins SemiBold" pitchFamily="2" charset="77"/>
              <a:ea typeface="League Spartan" charset="0"/>
              <a:cs typeface="Poppins SemiBold" pitchFamily="2" charset="77"/>
            </a:endParaRPr>
          </a:p>
        </p:txBody>
      </p:sp>
      <p:sp>
        <p:nvSpPr>
          <p:cNvPr id="3" name="Rectángulo 2"/>
          <p:cNvSpPr/>
          <p:nvPr/>
        </p:nvSpPr>
        <p:spPr>
          <a:xfrm>
            <a:off x="1519485" y="575951"/>
            <a:ext cx="9365392" cy="523220"/>
          </a:xfrm>
          <a:prstGeom prst="rect">
            <a:avLst/>
          </a:prstGeom>
        </p:spPr>
        <p:txBody>
          <a:bodyPr wrap="square">
            <a:spAutoFit/>
          </a:bodyPr>
          <a:lstStyle/>
          <a:p>
            <a:pPr marL="285750" indent="-285750" algn="just">
              <a:buFont typeface="Wingdings" panose="05000000000000000000" pitchFamily="2" charset="2"/>
              <a:buChar char="Ø"/>
            </a:pPr>
            <a:r>
              <a:rPr lang="es-CO" dirty="0"/>
              <a:t>Brindar apoyo a los funcionarios en el correcto manejo y gestión de PQRS por medio </a:t>
            </a:r>
            <a:r>
              <a:rPr lang="es-CO" dirty="0" smtClean="0"/>
              <a:t>del </a:t>
            </a:r>
            <a:r>
              <a:rPr lang="es-CO" dirty="0"/>
              <a:t>Sistema de Gestión Documental.</a:t>
            </a:r>
          </a:p>
        </p:txBody>
      </p:sp>
      <p:sp>
        <p:nvSpPr>
          <p:cNvPr id="5" name="Rectángulo 4"/>
          <p:cNvSpPr/>
          <p:nvPr/>
        </p:nvSpPr>
        <p:spPr>
          <a:xfrm>
            <a:off x="1577068" y="3173926"/>
            <a:ext cx="8589351" cy="523220"/>
          </a:xfrm>
          <a:prstGeom prst="rect">
            <a:avLst/>
          </a:prstGeom>
        </p:spPr>
        <p:txBody>
          <a:bodyPr wrap="square">
            <a:spAutoFit/>
          </a:bodyPr>
          <a:lstStyle/>
          <a:p>
            <a:pPr marL="285750" indent="-285750" algn="just">
              <a:buFont typeface="Wingdings" panose="05000000000000000000" pitchFamily="2" charset="2"/>
              <a:buChar char="Ø"/>
            </a:pPr>
            <a:r>
              <a:rPr lang="es-CO" dirty="0"/>
              <a:t>Garantizar y cerciorarse que la respuesta sea enviada y recibida por el usuario, </a:t>
            </a:r>
            <a:r>
              <a:rPr lang="es-CO" dirty="0" smtClean="0"/>
              <a:t>ya sea </a:t>
            </a:r>
            <a:r>
              <a:rPr lang="es-CO" dirty="0"/>
              <a:t>enviando la respuesta al correo </a:t>
            </a:r>
            <a:r>
              <a:rPr lang="es-CO" dirty="0" smtClean="0">
                <a:hlinkClick r:id="rId5"/>
              </a:rPr>
              <a:t>atencionalusuario@itp.edu.co</a:t>
            </a:r>
            <a:r>
              <a:rPr lang="es-CO" dirty="0" smtClean="0"/>
              <a:t> </a:t>
            </a:r>
            <a:r>
              <a:rPr lang="es-CO" dirty="0"/>
              <a:t>o por </a:t>
            </a:r>
            <a:r>
              <a:rPr lang="es-CO" dirty="0" smtClean="0"/>
              <a:t>correspondencia </a:t>
            </a:r>
            <a:r>
              <a:rPr lang="es-CO" dirty="0"/>
              <a:t>según el caso. </a:t>
            </a:r>
          </a:p>
        </p:txBody>
      </p:sp>
      <p:sp>
        <p:nvSpPr>
          <p:cNvPr id="15" name="Rectángulo 14"/>
          <p:cNvSpPr/>
          <p:nvPr/>
        </p:nvSpPr>
        <p:spPr>
          <a:xfrm>
            <a:off x="1577068" y="3982650"/>
            <a:ext cx="8650897" cy="523220"/>
          </a:xfrm>
          <a:prstGeom prst="rect">
            <a:avLst/>
          </a:prstGeom>
        </p:spPr>
        <p:txBody>
          <a:bodyPr wrap="square">
            <a:spAutoFit/>
          </a:bodyPr>
          <a:lstStyle/>
          <a:p>
            <a:pPr marL="285750" indent="-285750" algn="just">
              <a:buFont typeface="Wingdings" panose="05000000000000000000" pitchFamily="2" charset="2"/>
              <a:buChar char="Ø"/>
            </a:pPr>
            <a:r>
              <a:rPr lang="es-CO" dirty="0"/>
              <a:t>Solicitar apoyo de capacitación al </a:t>
            </a:r>
            <a:r>
              <a:rPr lang="es-CO" dirty="0" smtClean="0"/>
              <a:t>Grupo de Gestión Documental para </a:t>
            </a:r>
            <a:r>
              <a:rPr lang="es-CO" dirty="0"/>
              <a:t>asociar de manera correcta </a:t>
            </a:r>
            <a:r>
              <a:rPr lang="es-CO" dirty="0" smtClean="0"/>
              <a:t>las respuestas, </a:t>
            </a:r>
            <a:r>
              <a:rPr lang="es-CO" dirty="0"/>
              <a:t>de tal manera que las solicitudes </a:t>
            </a:r>
            <a:r>
              <a:rPr lang="es-CO" dirty="0" smtClean="0"/>
              <a:t>se </a:t>
            </a:r>
            <a:r>
              <a:rPr lang="es-CO" dirty="0"/>
              <a:t>cierren oficialmente. </a:t>
            </a:r>
          </a:p>
        </p:txBody>
      </p:sp>
      <p:sp>
        <p:nvSpPr>
          <p:cNvPr id="18" name="Rectángulo 17"/>
          <p:cNvSpPr/>
          <p:nvPr/>
        </p:nvSpPr>
        <p:spPr>
          <a:xfrm>
            <a:off x="1519484" y="1243951"/>
            <a:ext cx="9365393" cy="523220"/>
          </a:xfrm>
          <a:prstGeom prst="rect">
            <a:avLst/>
          </a:prstGeom>
        </p:spPr>
        <p:txBody>
          <a:bodyPr wrap="square">
            <a:spAutoFit/>
          </a:bodyPr>
          <a:lstStyle/>
          <a:p>
            <a:pPr marL="285750" indent="-285750" algn="just">
              <a:buFont typeface="Wingdings" panose="05000000000000000000" pitchFamily="2" charset="2"/>
              <a:buChar char="Ø"/>
            </a:pPr>
            <a:r>
              <a:rPr lang="es-CO" dirty="0"/>
              <a:t>Si la comunicación no es competencia del grupo, el funcionario y/o colaborador </a:t>
            </a:r>
            <a:r>
              <a:rPr lang="es-CO" dirty="0" smtClean="0"/>
              <a:t>debe </a:t>
            </a:r>
            <a:r>
              <a:rPr lang="es-CO" dirty="0"/>
              <a:t>dar traslado de manera inmediata al responsable para que se pueda generar </a:t>
            </a:r>
            <a:r>
              <a:rPr lang="es-CO" dirty="0" smtClean="0"/>
              <a:t>una </a:t>
            </a:r>
            <a:r>
              <a:rPr lang="es-CO" dirty="0"/>
              <a:t>respuesta dentro de los términos. </a:t>
            </a:r>
          </a:p>
        </p:txBody>
      </p:sp>
    </p:spTree>
    <p:extLst>
      <p:ext uri="{BB962C8B-B14F-4D97-AF65-F5344CB8AC3E}">
        <p14:creationId xmlns:p14="http://schemas.microsoft.com/office/powerpoint/2010/main" val="234554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685260408"/>
              </p:ext>
            </p:extLst>
          </p:nvPr>
        </p:nvGraphicFramePr>
        <p:xfrm>
          <a:off x="2135333" y="3008186"/>
          <a:ext cx="5037455" cy="2511112"/>
        </p:xfrm>
        <a:graphic>
          <a:graphicData uri="http://schemas.openxmlformats.org/drawingml/2006/table">
            <a:tbl>
              <a:tblPr firstRow="1" firstCol="1" bandRow="1"/>
              <a:tblGrid>
                <a:gridCol w="3507740">
                  <a:extLst>
                    <a:ext uri="{9D8B030D-6E8A-4147-A177-3AD203B41FA5}">
                      <a16:colId xmlns:a16="http://schemas.microsoft.com/office/drawing/2014/main" val="3684606340"/>
                    </a:ext>
                  </a:extLst>
                </a:gridCol>
                <a:gridCol w="1529715">
                  <a:extLst>
                    <a:ext uri="{9D8B030D-6E8A-4147-A177-3AD203B41FA5}">
                      <a16:colId xmlns:a16="http://schemas.microsoft.com/office/drawing/2014/main" val="1163970205"/>
                    </a:ext>
                  </a:extLst>
                </a:gridCol>
              </a:tblGrid>
              <a:tr h="0">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0">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0">
                <a:tc>
                  <a:txBody>
                    <a:bodyPr/>
                    <a:lstStyle/>
                    <a:p>
                      <a:pPr>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pic>
        <p:nvPicPr>
          <p:cNvPr id="10" name="Imagen 9"/>
          <p:cNvPicPr>
            <a:picLocks noChangeAspect="1"/>
          </p:cNvPicPr>
          <p:nvPr/>
        </p:nvPicPr>
        <p:blipFill>
          <a:blip r:embed="rId3"/>
          <a:stretch>
            <a:fillRect/>
          </a:stretch>
        </p:blipFill>
        <p:spPr>
          <a:xfrm>
            <a:off x="8749396" y="2573428"/>
            <a:ext cx="2834886" cy="2597121"/>
          </a:xfrm>
          <a:prstGeom prst="rect">
            <a:avLst/>
          </a:prstGeom>
        </p:spPr>
      </p:pic>
      <p:sp>
        <p:nvSpPr>
          <p:cNvPr id="2" name="Rectángulo 1"/>
          <p:cNvSpPr/>
          <p:nvPr/>
        </p:nvSpPr>
        <p:spPr>
          <a:xfrm>
            <a:off x="1412632" y="1834764"/>
            <a:ext cx="8584222" cy="738664"/>
          </a:xfrm>
          <a:prstGeom prst="rect">
            <a:avLst/>
          </a:prstGeom>
        </p:spPr>
        <p:txBody>
          <a:bodyPr wrap="square">
            <a:spAutoFit/>
          </a:bodyPr>
          <a:lstStyle/>
          <a:p>
            <a:pPr algn="just"/>
            <a:endParaRPr lang="es-CO" dirty="0"/>
          </a:p>
          <a:p>
            <a:pPr algn="just"/>
            <a:r>
              <a:rPr lang="es-CO" dirty="0"/>
              <a:t> Durante el segundo trimestre del año </a:t>
            </a:r>
            <a:r>
              <a:rPr lang="es-CO" dirty="0" smtClean="0"/>
              <a:t>2022 no </a:t>
            </a:r>
            <a:r>
              <a:rPr lang="es-CO" dirty="0"/>
              <a:t>se presento ningún evento donde </a:t>
            </a:r>
            <a:r>
              <a:rPr lang="es-CO" dirty="0" smtClean="0"/>
              <a:t>se niega </a:t>
            </a:r>
            <a:r>
              <a:rPr lang="es-CO" dirty="0"/>
              <a:t>el acceso </a:t>
            </a:r>
            <a:endParaRPr lang="es-CO" dirty="0" smtClean="0"/>
          </a:p>
          <a:p>
            <a:pPr algn="just"/>
            <a:r>
              <a:rPr lang="es-CO" dirty="0"/>
              <a:t> </a:t>
            </a:r>
            <a:r>
              <a:rPr lang="es-CO" dirty="0" smtClean="0"/>
              <a:t>a </a:t>
            </a:r>
            <a:r>
              <a:rPr lang="es-CO" dirty="0"/>
              <a:t>la información de la entidad</a:t>
            </a:r>
          </a:p>
        </p:txBody>
      </p:sp>
      <p:sp>
        <p:nvSpPr>
          <p:cNvPr id="3" name="Rectángulo 2"/>
          <p:cNvSpPr/>
          <p:nvPr/>
        </p:nvSpPr>
        <p:spPr>
          <a:xfrm>
            <a:off x="1474178" y="1400006"/>
            <a:ext cx="7696200" cy="523220"/>
          </a:xfrm>
          <a:prstGeom prst="rect">
            <a:avLst/>
          </a:prstGeom>
        </p:spPr>
        <p:txBody>
          <a:bodyPr wrap="square">
            <a:spAutoFit/>
          </a:bodyPr>
          <a:lstStyle/>
          <a:p>
            <a:pPr algn="just"/>
            <a:r>
              <a:rPr lang="es-CO" dirty="0"/>
              <a:t>Durante el </a:t>
            </a:r>
            <a:r>
              <a:rPr lang="es-CO" dirty="0" smtClean="0"/>
              <a:t>segundo trimestre del </a:t>
            </a:r>
            <a:r>
              <a:rPr lang="es-CO" dirty="0"/>
              <a:t>año </a:t>
            </a:r>
            <a:r>
              <a:rPr lang="es-CO" dirty="0" smtClean="0"/>
              <a:t>2022, fueron tipificadas las PQRS respectivamente y no se dio «traslados </a:t>
            </a:r>
            <a:r>
              <a:rPr lang="es-CO" dirty="0"/>
              <a:t>a </a:t>
            </a:r>
            <a:r>
              <a:rPr lang="es-CO" dirty="0" smtClean="0"/>
              <a:t>otras entidades». </a:t>
            </a:r>
            <a:endParaRPr lang="es-CO" dirty="0"/>
          </a:p>
        </p:txBody>
      </p:sp>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455539" y="439878"/>
            <a:ext cx="11395802" cy="5117988"/>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ctr"/>
            <a:endParaRPr lang="es-CO" dirty="0" smtClean="0"/>
          </a:p>
          <a:p>
            <a:pPr algn="ctr"/>
            <a:endParaRPr lang="es-CO" dirty="0"/>
          </a:p>
          <a:p>
            <a:pPr algn="ctr"/>
            <a:r>
              <a:rPr lang="es-CO" dirty="0" smtClean="0"/>
              <a:t>INTRODUCCIÓN  </a:t>
            </a:r>
          </a:p>
          <a:p>
            <a:pPr algn="ctr"/>
            <a:endParaRPr lang="es-CO" dirty="0"/>
          </a:p>
          <a:p>
            <a:pPr algn="just"/>
            <a:r>
              <a:rPr lang="es-CO" dirty="0"/>
              <a:t>Con este informe se da cumplimiento a la normativa vigente (Ley </a:t>
            </a:r>
            <a:r>
              <a:rPr lang="es-CO" dirty="0" smtClean="0"/>
              <a:t>594 </a:t>
            </a:r>
            <a:r>
              <a:rPr lang="es-CO" dirty="0"/>
              <a:t>de </a:t>
            </a:r>
            <a:r>
              <a:rPr lang="es-CO" dirty="0" smtClean="0"/>
              <a:t>2000, </a:t>
            </a:r>
            <a:r>
              <a:rPr lang="es-CO" dirty="0"/>
              <a:t>Ley </a:t>
            </a:r>
            <a:r>
              <a:rPr lang="es-CO" dirty="0" smtClean="0"/>
              <a:t>1437 de 2011</a:t>
            </a:r>
            <a:r>
              <a:rPr lang="es-CO" dirty="0"/>
              <a:t>, Ley 1712 de 2014, </a:t>
            </a:r>
            <a:endParaRPr lang="es-CO" dirty="0" smtClean="0"/>
          </a:p>
          <a:p>
            <a:pPr algn="just"/>
            <a:r>
              <a:rPr lang="es-CO" dirty="0" smtClean="0"/>
              <a:t>Ley </a:t>
            </a:r>
            <a:r>
              <a:rPr lang="es-CO" dirty="0"/>
              <a:t>1755 de 2015) en el sentido de </a:t>
            </a:r>
            <a:r>
              <a:rPr lang="es-CO" dirty="0" smtClean="0"/>
              <a:t>poner en </a:t>
            </a:r>
            <a:r>
              <a:rPr lang="es-CO" dirty="0"/>
              <a:t>conocimiento de la ciudadanía en general, la gestión de la </a:t>
            </a:r>
            <a:r>
              <a:rPr lang="es-CO" dirty="0" smtClean="0"/>
              <a:t>Entidad </a:t>
            </a:r>
            <a:r>
              <a:rPr lang="es-CO" dirty="0"/>
              <a:t>y </a:t>
            </a:r>
            <a:endParaRPr lang="es-CO" dirty="0" smtClean="0"/>
          </a:p>
          <a:p>
            <a:pPr algn="just"/>
            <a:r>
              <a:rPr lang="es-CO" dirty="0" smtClean="0"/>
              <a:t>el </a:t>
            </a:r>
            <a:r>
              <a:rPr lang="es-CO" dirty="0"/>
              <a:t>seguimiento </a:t>
            </a:r>
            <a:r>
              <a:rPr lang="es-CO" dirty="0" smtClean="0"/>
              <a:t>ejercido </a:t>
            </a:r>
            <a:r>
              <a:rPr lang="es-CO" dirty="0"/>
              <a:t>por </a:t>
            </a:r>
            <a:r>
              <a:rPr lang="es-CO" dirty="0" smtClean="0"/>
              <a:t>la oficina de Atención al Usuario y Control Interno del Instituto Tecnológico del Putumayo </a:t>
            </a:r>
          </a:p>
          <a:p>
            <a:pPr algn="just"/>
            <a:r>
              <a:rPr lang="es-CO" dirty="0" smtClean="0"/>
              <a:t>durante </a:t>
            </a:r>
            <a:r>
              <a:rPr lang="es-CO" dirty="0"/>
              <a:t>el primer </a:t>
            </a:r>
            <a:r>
              <a:rPr lang="es-CO" dirty="0" smtClean="0"/>
              <a:t>trimestre </a:t>
            </a:r>
            <a:r>
              <a:rPr lang="es-CO" dirty="0"/>
              <a:t>de </a:t>
            </a:r>
            <a:r>
              <a:rPr lang="es-CO" dirty="0" smtClean="0"/>
              <a:t>2022 </a:t>
            </a:r>
            <a:r>
              <a:rPr lang="es-CO" dirty="0"/>
              <a:t>en materia de cumplimento a las PQRS.  </a:t>
            </a:r>
          </a:p>
          <a:p>
            <a:pPr algn="just"/>
            <a:r>
              <a:rPr lang="es-CO" dirty="0"/>
              <a:t> </a:t>
            </a:r>
          </a:p>
          <a:p>
            <a:pPr algn="just"/>
            <a:r>
              <a:rPr lang="es-CO" dirty="0" smtClean="0"/>
              <a:t>El Instituto Tecnológico del Putumayo, </a:t>
            </a:r>
            <a:r>
              <a:rPr lang="es-CO" dirty="0"/>
              <a:t>a través </a:t>
            </a:r>
            <a:r>
              <a:rPr lang="es-CO" dirty="0" smtClean="0"/>
              <a:t>de la oficina de Atención al Usuario, </a:t>
            </a:r>
            <a:r>
              <a:rPr lang="es-CO" dirty="0"/>
              <a:t>presenta el informe consolidado </a:t>
            </a:r>
            <a:endParaRPr lang="es-CO" dirty="0" smtClean="0"/>
          </a:p>
          <a:p>
            <a:pPr algn="just"/>
            <a:r>
              <a:rPr lang="es-CO" dirty="0" smtClean="0"/>
              <a:t>de </a:t>
            </a:r>
            <a:r>
              <a:rPr lang="es-CO" dirty="0"/>
              <a:t>las peticiones, quejas, reclamos </a:t>
            </a:r>
            <a:r>
              <a:rPr lang="es-CO" dirty="0" smtClean="0"/>
              <a:t>y sugerencias </a:t>
            </a:r>
            <a:r>
              <a:rPr lang="es-CO" dirty="0"/>
              <a:t>PQRS, recibidas y atendidas por la Entidad a través de los diferentes </a:t>
            </a:r>
            <a:endParaRPr lang="es-CO" dirty="0" smtClean="0"/>
          </a:p>
          <a:p>
            <a:pPr algn="just"/>
            <a:r>
              <a:rPr lang="es-CO" dirty="0" smtClean="0"/>
              <a:t>canales </a:t>
            </a:r>
            <a:r>
              <a:rPr lang="es-CO" dirty="0"/>
              <a:t>de </a:t>
            </a:r>
            <a:r>
              <a:rPr lang="es-CO" dirty="0" smtClean="0"/>
              <a:t>atención</a:t>
            </a:r>
            <a:r>
              <a:rPr lang="es-CO" dirty="0"/>
              <a:t>, durante el periodo comprendido entre el 1 de </a:t>
            </a:r>
            <a:r>
              <a:rPr lang="es-CO" dirty="0" smtClean="0"/>
              <a:t>abril </a:t>
            </a:r>
            <a:r>
              <a:rPr lang="es-CO" dirty="0"/>
              <a:t>y el </a:t>
            </a:r>
            <a:r>
              <a:rPr lang="es-CO" dirty="0" smtClean="0"/>
              <a:t>30 </a:t>
            </a:r>
            <a:r>
              <a:rPr lang="es-CO" dirty="0"/>
              <a:t>de </a:t>
            </a:r>
            <a:r>
              <a:rPr lang="es-CO" dirty="0" smtClean="0"/>
              <a:t>junio </a:t>
            </a:r>
            <a:r>
              <a:rPr lang="es-CO" dirty="0"/>
              <a:t>de </a:t>
            </a:r>
            <a:r>
              <a:rPr lang="es-CO" dirty="0" smtClean="0"/>
              <a:t>2022.  </a:t>
            </a:r>
            <a:endParaRPr lang="es-CO" dirty="0"/>
          </a:p>
          <a:p>
            <a:pPr algn="just"/>
            <a:r>
              <a:rPr lang="es-CO" dirty="0"/>
              <a:t> </a:t>
            </a:r>
          </a:p>
          <a:p>
            <a:pPr algn="just"/>
            <a:r>
              <a:rPr lang="es-CO" dirty="0"/>
              <a:t>Esto con el fin de establecer la oportunidad de la respuesta, buscando cumplir con los </a:t>
            </a:r>
            <a:r>
              <a:rPr lang="es-CO" dirty="0" smtClean="0"/>
              <a:t>términos </a:t>
            </a:r>
            <a:r>
              <a:rPr lang="es-CO" dirty="0"/>
              <a:t>de ley y generando </a:t>
            </a:r>
            <a:endParaRPr lang="es-CO" dirty="0" smtClean="0"/>
          </a:p>
          <a:p>
            <a:pPr algn="just"/>
            <a:r>
              <a:rPr lang="es-CO" dirty="0" smtClean="0"/>
              <a:t>recomendaciones </a:t>
            </a:r>
            <a:r>
              <a:rPr lang="es-CO" dirty="0"/>
              <a:t>para fortalecer el proceso interno.  </a:t>
            </a:r>
          </a:p>
          <a:p>
            <a:pPr algn="just"/>
            <a:r>
              <a:rPr lang="es-CO" dirty="0"/>
              <a:t> </a:t>
            </a:r>
          </a:p>
          <a:p>
            <a:pPr algn="just"/>
            <a:r>
              <a:rPr lang="es-CO" dirty="0" smtClean="0"/>
              <a:t>El </a:t>
            </a:r>
            <a:r>
              <a:rPr lang="es-CO" dirty="0"/>
              <a:t>sistema de PQRSD  del El Instituto Tecnológico del Putumayo, es una herramienta que permite a la comunidad </a:t>
            </a:r>
          </a:p>
          <a:p>
            <a:pPr algn="just"/>
            <a:r>
              <a:rPr lang="es-CO" dirty="0"/>
              <a:t>en general garantizarles su  derecho fundamental de petición, a través de cualquiera de los canales habilitados </a:t>
            </a:r>
          </a:p>
          <a:p>
            <a:pPr algn="just"/>
            <a:r>
              <a:rPr lang="es-CO" dirty="0"/>
              <a:t>adicional a ello, contribuir en la prestación de un mejor servicio en el cual se consoliden los mecanismos de </a:t>
            </a:r>
          </a:p>
          <a:p>
            <a:pPr algn="just"/>
            <a:r>
              <a:rPr lang="es-CO" dirty="0"/>
              <a:t>participación y se fortalezcan los procesos administrativos orientados a atender los requerimientos internos y </a:t>
            </a:r>
          </a:p>
          <a:p>
            <a:pPr algn="just"/>
            <a:r>
              <a:rPr lang="es-CO" dirty="0"/>
              <a:t>externos de peticiones, quejas, reclamos, sugerencias y denuncias. públicas</a:t>
            </a:r>
            <a:r>
              <a:rPr lang="es-CO" dirty="0" smtClean="0"/>
              <a:t>.</a:t>
            </a:r>
          </a:p>
          <a:p>
            <a:pPr algn="just"/>
            <a:endParaRPr lang="es-CO" dirty="0"/>
          </a:p>
          <a:p>
            <a:pPr algn="just"/>
            <a:r>
              <a:rPr lang="es-CO" dirty="0" smtClean="0"/>
              <a:t>La </a:t>
            </a:r>
            <a:r>
              <a:rPr lang="es-CO" dirty="0"/>
              <a:t>mejora en </a:t>
            </a:r>
            <a:r>
              <a:rPr lang="es-CO" dirty="0" smtClean="0"/>
              <a:t>la atención </a:t>
            </a:r>
            <a:r>
              <a:rPr lang="es-CO" dirty="0"/>
              <a:t>al ciudadano y la reducción en los tiempos de respuesta, son la motivación de </a:t>
            </a:r>
            <a:r>
              <a:rPr lang="es-CO" dirty="0" smtClean="0"/>
              <a:t>la Institución  </a:t>
            </a:r>
            <a:endParaRPr lang="es-CO" dirty="0"/>
          </a:p>
          <a:p>
            <a:pPr algn="just"/>
            <a:r>
              <a:rPr lang="es-CO" dirty="0" smtClean="0"/>
              <a:t>para </a:t>
            </a:r>
            <a:r>
              <a:rPr lang="es-CO" dirty="0"/>
              <a:t>conseguir las metas trazadas y superar los retos en el seguimiento de las PQRS. </a:t>
            </a:r>
          </a:p>
          <a:p>
            <a:pPr algn="just"/>
            <a:endParaRPr lang="es-CO" dirty="0" smtClean="0"/>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390093" y="582706"/>
            <a:ext cx="1300813" cy="4840941"/>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18" name="Freeform 3">
            <a:extLst>
              <a:ext uri="{FF2B5EF4-FFF2-40B4-BE49-F238E27FC236}">
                <a16:creationId xmlns:a16="http://schemas.microsoft.com/office/drawing/2014/main" id="{B5A2E50C-38B2-4E39-B969-A9AC3BC4E937}"/>
              </a:ext>
            </a:extLst>
          </p:cNvPr>
          <p:cNvSpPr>
            <a:spLocks noChangeArrowheads="1"/>
          </p:cNvSpPr>
          <p:nvPr/>
        </p:nvSpPr>
        <p:spPr bwMode="auto">
          <a:xfrm>
            <a:off x="10525842" y="2407112"/>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9" name="TextBox 44">
            <a:extLst>
              <a:ext uri="{FF2B5EF4-FFF2-40B4-BE49-F238E27FC236}">
                <a16:creationId xmlns:a16="http://schemas.microsoft.com/office/drawing/2014/main" id="{0426DBF9-95AF-404A-9BEC-DA4CD7468B5E}"/>
              </a:ext>
            </a:extLst>
          </p:cNvPr>
          <p:cNvSpPr txBox="1"/>
          <p:nvPr/>
        </p:nvSpPr>
        <p:spPr>
          <a:xfrm>
            <a:off x="10741379" y="2529739"/>
            <a:ext cx="598241"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A</a:t>
            </a:r>
            <a:endParaRPr lang="en-US" sz="4500" b="1" dirty="0">
              <a:solidFill>
                <a:schemeClr val="bg1"/>
              </a:solidFill>
              <a:latin typeface="Poppins SemiBold" pitchFamily="2" charset="77"/>
              <a:ea typeface="League Spartan" charset="0"/>
              <a:cs typeface="Poppins SemiBold" pitchFamily="2" charset="77"/>
            </a:endParaRPr>
          </a:p>
        </p:txBody>
      </p:sp>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A03E2A1C-4743-478B-A867-725AA05FA7CE}"/>
              </a:ext>
            </a:extLst>
          </p:cNvPr>
          <p:cNvSpPr txBox="1"/>
          <p:nvPr/>
        </p:nvSpPr>
        <p:spPr>
          <a:xfrm>
            <a:off x="1238865" y="253998"/>
            <a:ext cx="9357417" cy="1261884"/>
          </a:xfrm>
          <a:prstGeom prst="rect">
            <a:avLst/>
          </a:prstGeom>
          <a:noFill/>
        </p:spPr>
        <p:txBody>
          <a:bodyPr wrap="square" rtlCol="0" anchor="ctr">
            <a:spAutoFit/>
          </a:bodyPr>
          <a:lstStyle/>
          <a:p>
            <a:pPr algn="ctr"/>
            <a:r>
              <a:rPr lang="es-CO" sz="2000" b="1" dirty="0">
                <a:solidFill>
                  <a:schemeClr val="accent1">
                    <a:lumMod val="50000"/>
                  </a:schemeClr>
                </a:solidFill>
                <a:latin typeface="Calibri"/>
                <a:ea typeface="Calibri"/>
                <a:cs typeface="Calibri"/>
                <a:sym typeface="Calibri"/>
              </a:rPr>
              <a:t> CANALES PARA LA ATENCIÓN Y RECEPCIÓN DE PQRSD </a:t>
            </a:r>
            <a:endParaRPr lang="es-CO" sz="2000" b="1" dirty="0" smtClean="0">
              <a:solidFill>
                <a:schemeClr val="accent1">
                  <a:lumMod val="50000"/>
                </a:schemeClr>
              </a:solidFill>
              <a:latin typeface="Calibri"/>
              <a:ea typeface="Calibri"/>
              <a:cs typeface="Calibri"/>
              <a:sym typeface="Calibri"/>
            </a:endParaRPr>
          </a:p>
          <a:p>
            <a:pPr algn="just"/>
            <a:endParaRPr lang="es-CO" dirty="0" smtClean="0">
              <a:solidFill>
                <a:schemeClr val="accent1">
                  <a:lumMod val="50000"/>
                </a:schemeClr>
              </a:solidFill>
              <a:latin typeface="Calibri"/>
              <a:ea typeface="Calibri"/>
              <a:cs typeface="Calibri"/>
              <a:sym typeface="Calibri"/>
            </a:endParaRPr>
          </a:p>
          <a:p>
            <a:pPr algn="just"/>
            <a:r>
              <a:rPr lang="es-CO" dirty="0" smtClean="0">
                <a:solidFill>
                  <a:schemeClr val="accent1">
                    <a:lumMod val="50000"/>
                  </a:schemeClr>
                </a:solidFill>
                <a:latin typeface="Calibri"/>
                <a:ea typeface="Calibri"/>
                <a:cs typeface="Calibri"/>
                <a:sym typeface="Calibri"/>
              </a:rPr>
              <a:t>Los </a:t>
            </a:r>
            <a:r>
              <a:rPr lang="es-CO" dirty="0">
                <a:solidFill>
                  <a:schemeClr val="accent1">
                    <a:lumMod val="50000"/>
                  </a:schemeClr>
                </a:solidFill>
                <a:latin typeface="Calibri"/>
                <a:ea typeface="Calibri"/>
                <a:cs typeface="Calibri"/>
                <a:sym typeface="Calibri"/>
              </a:rPr>
              <a:t>canales de atención establecidos por el Instituto Tecnológico del Putumayo, a través de los cuales los </a:t>
            </a:r>
            <a:r>
              <a:rPr lang="es-CO" dirty="0" smtClean="0">
                <a:solidFill>
                  <a:schemeClr val="accent1">
                    <a:lumMod val="50000"/>
                  </a:schemeClr>
                </a:solidFill>
                <a:latin typeface="Calibri"/>
                <a:ea typeface="Calibri"/>
                <a:cs typeface="Calibri"/>
                <a:sym typeface="Calibri"/>
              </a:rPr>
              <a:t>usuarios</a:t>
            </a:r>
            <a:r>
              <a:rPr lang="es-CO" dirty="0">
                <a:solidFill>
                  <a:schemeClr val="accent1">
                    <a:lumMod val="50000"/>
                  </a:schemeClr>
                </a:solidFill>
                <a:latin typeface="Calibri"/>
                <a:ea typeface="Calibri"/>
                <a:cs typeface="Calibri"/>
                <a:sym typeface="Calibri"/>
              </a:rPr>
              <a:t>, entidades públicas, organismos de control, servidores públicos y ciudadanos en general, pueden </a:t>
            </a:r>
            <a:r>
              <a:rPr lang="es-CO" dirty="0" smtClean="0">
                <a:solidFill>
                  <a:schemeClr val="accent1">
                    <a:lumMod val="50000"/>
                  </a:schemeClr>
                </a:solidFill>
                <a:latin typeface="Calibri"/>
                <a:ea typeface="Calibri"/>
                <a:cs typeface="Calibri"/>
                <a:sym typeface="Calibri"/>
              </a:rPr>
              <a:t>presentar </a:t>
            </a:r>
            <a:r>
              <a:rPr lang="es-CO" dirty="0">
                <a:solidFill>
                  <a:schemeClr val="accent1">
                    <a:lumMod val="50000"/>
                  </a:schemeClr>
                </a:solidFill>
                <a:latin typeface="Calibri"/>
                <a:ea typeface="Calibri"/>
                <a:cs typeface="Calibri"/>
                <a:sym typeface="Calibri"/>
              </a:rPr>
              <a:t>peticiones, quejas, reclamos, sugerencias y denuncias sobre temas de competencia del </a:t>
            </a:r>
            <a:r>
              <a:rPr lang="es-CO" dirty="0" smtClean="0">
                <a:solidFill>
                  <a:schemeClr val="accent1">
                    <a:lumMod val="50000"/>
                  </a:schemeClr>
                </a:solidFill>
                <a:latin typeface="Calibri"/>
                <a:ea typeface="Calibri"/>
                <a:cs typeface="Calibri"/>
                <a:sym typeface="Calibri"/>
              </a:rPr>
              <a:t>Instituto Tecnológico </a:t>
            </a:r>
            <a:r>
              <a:rPr lang="es-CO" dirty="0">
                <a:solidFill>
                  <a:schemeClr val="accent1">
                    <a:lumMod val="50000"/>
                  </a:schemeClr>
                </a:solidFill>
                <a:latin typeface="Calibri"/>
                <a:ea typeface="Calibri"/>
                <a:cs typeface="Calibri"/>
                <a:sym typeface="Calibri"/>
              </a:rPr>
              <a:t>del Putumayo, son los </a:t>
            </a:r>
            <a:r>
              <a:rPr lang="es-CO" dirty="0" smtClean="0">
                <a:solidFill>
                  <a:schemeClr val="accent1">
                    <a:lumMod val="50000"/>
                  </a:schemeClr>
                </a:solidFill>
                <a:latin typeface="Calibri"/>
                <a:ea typeface="Calibri"/>
                <a:cs typeface="Calibri"/>
                <a:sym typeface="Calibri"/>
              </a:rPr>
              <a:t>siguientes:</a:t>
            </a:r>
            <a:endParaRPr lang="es-CO" dirty="0">
              <a:solidFill>
                <a:schemeClr val="accent1">
                  <a:lumMod val="50000"/>
                </a:schemeClr>
              </a:solidFill>
              <a:latin typeface="Calibri"/>
              <a:ea typeface="Calibri"/>
              <a:cs typeface="Calibri"/>
              <a:sym typeface="Calibri"/>
            </a:endParaRPr>
          </a:p>
        </p:txBody>
      </p:sp>
      <p:graphicFrame>
        <p:nvGraphicFramePr>
          <p:cNvPr id="3" name="Tabla 2"/>
          <p:cNvGraphicFramePr>
            <a:graphicFrameLocks noGrp="1"/>
          </p:cNvGraphicFramePr>
          <p:nvPr>
            <p:extLst>
              <p:ext uri="{D42A27DB-BD31-4B8C-83A1-F6EECF244321}">
                <p14:modId xmlns:p14="http://schemas.microsoft.com/office/powerpoint/2010/main" val="964832720"/>
              </p:ext>
            </p:extLst>
          </p:nvPr>
        </p:nvGraphicFramePr>
        <p:xfrm>
          <a:off x="1841568" y="1515882"/>
          <a:ext cx="8485772" cy="4447788"/>
        </p:xfrm>
        <a:graphic>
          <a:graphicData uri="http://schemas.openxmlformats.org/drawingml/2006/table">
            <a:tbl>
              <a:tblPr firstRow="1" firstCol="1" bandRow="1">
                <a:tableStyleId>{5C22544A-7EE6-4342-B048-85BDC9FD1C3A}</a:tableStyleId>
              </a:tblPr>
              <a:tblGrid>
                <a:gridCol w="1527501">
                  <a:extLst>
                    <a:ext uri="{9D8B030D-6E8A-4147-A177-3AD203B41FA5}">
                      <a16:colId xmlns:a16="http://schemas.microsoft.com/office/drawing/2014/main" val="912260208"/>
                    </a:ext>
                  </a:extLst>
                </a:gridCol>
                <a:gridCol w="2014418">
                  <a:extLst>
                    <a:ext uri="{9D8B030D-6E8A-4147-A177-3AD203B41FA5}">
                      <a16:colId xmlns:a16="http://schemas.microsoft.com/office/drawing/2014/main" val="2419611022"/>
                    </a:ext>
                  </a:extLst>
                </a:gridCol>
                <a:gridCol w="2014418">
                  <a:extLst>
                    <a:ext uri="{9D8B030D-6E8A-4147-A177-3AD203B41FA5}">
                      <a16:colId xmlns:a16="http://schemas.microsoft.com/office/drawing/2014/main" val="3559913768"/>
                    </a:ext>
                  </a:extLst>
                </a:gridCol>
                <a:gridCol w="915017">
                  <a:extLst>
                    <a:ext uri="{9D8B030D-6E8A-4147-A177-3AD203B41FA5}">
                      <a16:colId xmlns:a16="http://schemas.microsoft.com/office/drawing/2014/main" val="4139043123"/>
                    </a:ext>
                  </a:extLst>
                </a:gridCol>
                <a:gridCol w="2014418">
                  <a:extLst>
                    <a:ext uri="{9D8B030D-6E8A-4147-A177-3AD203B41FA5}">
                      <a16:colId xmlns:a16="http://schemas.microsoft.com/office/drawing/2014/main" val="2145681631"/>
                    </a:ext>
                  </a:extLst>
                </a:gridCol>
              </a:tblGrid>
              <a:tr h="158415">
                <a:tc>
                  <a:txBody>
                    <a:bodyPr/>
                    <a:lstStyle/>
                    <a:p>
                      <a:pPr algn="just">
                        <a:lnSpc>
                          <a:spcPct val="107000"/>
                        </a:lnSpc>
                        <a:spcAft>
                          <a:spcPts val="0"/>
                        </a:spcAft>
                      </a:pPr>
                      <a:r>
                        <a:rPr lang="es-CO" sz="600">
                          <a:effectLst/>
                        </a:rPr>
                        <a:t>Canal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Mecanismo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Ubicación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Horario de atención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Descripción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2944751290"/>
                  </a:ext>
                </a:extLst>
              </a:tr>
              <a:tr h="880955">
                <a:tc rowSpan="2">
                  <a:txBody>
                    <a:bodyPr/>
                    <a:lstStyle/>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Presencial</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Atención Personal </a:t>
                      </a:r>
                    </a:p>
                    <a:p>
                      <a:pPr algn="just">
                        <a:lnSpc>
                          <a:spcPct val="107000"/>
                        </a:lnSpc>
                        <a:spcAft>
                          <a:spcPts val="0"/>
                        </a:spcAft>
                      </a:pPr>
                      <a:r>
                        <a:rPr lang="es-CO" sz="600">
                          <a:effectLst/>
                        </a:rPr>
                        <a:t>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rowSpan="2">
                  <a:txBody>
                    <a:bodyPr/>
                    <a:lstStyle/>
                    <a:p>
                      <a:pPr algn="just">
                        <a:lnSpc>
                          <a:spcPct val="107000"/>
                        </a:lnSpc>
                        <a:spcAft>
                          <a:spcPts val="0"/>
                        </a:spcAft>
                      </a:pPr>
                      <a:r>
                        <a:rPr lang="es-CO" sz="600" dirty="0">
                          <a:effectLst/>
                        </a:rPr>
                        <a:t>Sede principal Barrio Luis Carlos Galán, en el municipio de Mocoa Putumayo. </a:t>
                      </a:r>
                    </a:p>
                    <a:p>
                      <a:pPr algn="just">
                        <a:lnSpc>
                          <a:spcPct val="107000"/>
                        </a:lnSpc>
                        <a:spcAft>
                          <a:spcPts val="0"/>
                        </a:spcAft>
                      </a:pPr>
                      <a:r>
                        <a:rPr lang="es-CO" sz="600" dirty="0">
                          <a:effectLst/>
                        </a:rPr>
                        <a:t> </a:t>
                      </a:r>
                    </a:p>
                    <a:p>
                      <a:pPr algn="just">
                        <a:lnSpc>
                          <a:spcPct val="107000"/>
                        </a:lnSpc>
                        <a:spcAft>
                          <a:spcPts val="0"/>
                        </a:spcAft>
                      </a:pPr>
                      <a:r>
                        <a:rPr lang="es-CO" sz="600" dirty="0">
                          <a:effectLst/>
                        </a:rPr>
                        <a:t>Subsede </a:t>
                      </a:r>
                      <a:r>
                        <a:rPr lang="es-CO" sz="600" dirty="0" err="1">
                          <a:effectLst/>
                        </a:rPr>
                        <a:t>Sibundoy</a:t>
                      </a:r>
                      <a:r>
                        <a:rPr lang="es-CO" sz="600" dirty="0">
                          <a:effectLst/>
                        </a:rPr>
                        <a:t> en la escuela Nazaret municipio Colón Putumayo. </a:t>
                      </a:r>
                    </a:p>
                    <a:p>
                      <a:pPr algn="just">
                        <a:lnSpc>
                          <a:spcPct val="107000"/>
                        </a:lnSpc>
                        <a:spcAft>
                          <a:spcPts val="0"/>
                        </a:spcAft>
                      </a:pPr>
                      <a:r>
                        <a:rPr lang="es-CO" sz="600" dirty="0">
                          <a:effectLst/>
                        </a:rPr>
                        <a:t> </a:t>
                      </a:r>
                    </a:p>
                    <a:p>
                      <a:pPr algn="just">
                        <a:lnSpc>
                          <a:spcPct val="107000"/>
                        </a:lnSpc>
                        <a:spcAft>
                          <a:spcPts val="0"/>
                        </a:spcAft>
                      </a:pPr>
                      <a:r>
                        <a:rPr lang="es-CO" sz="600" dirty="0">
                          <a:effectLst/>
                        </a:rPr>
                        <a:t>Institución Educativa Valle </a:t>
                      </a:r>
                      <a:r>
                        <a:rPr lang="es-CO" sz="600" dirty="0" err="1">
                          <a:effectLst/>
                        </a:rPr>
                        <a:t>Guamuez</a:t>
                      </a:r>
                      <a:endParaRPr lang="es-CO" sz="600" dirty="0">
                        <a:effectLst/>
                      </a:endParaRPr>
                    </a:p>
                    <a:p>
                      <a:pPr algn="just">
                        <a:lnSpc>
                          <a:spcPct val="107000"/>
                        </a:lnSpc>
                        <a:spcAft>
                          <a:spcPts val="0"/>
                        </a:spcAft>
                      </a:pPr>
                      <a:r>
                        <a:rPr lang="es-CO" sz="600" dirty="0">
                          <a:effectLst/>
                        </a:rPr>
                        <a:t> </a:t>
                      </a:r>
                    </a:p>
                    <a:p>
                      <a:pPr algn="just">
                        <a:lnSpc>
                          <a:spcPct val="107000"/>
                        </a:lnSpc>
                        <a:spcAft>
                          <a:spcPts val="0"/>
                        </a:spcAft>
                      </a:pPr>
                      <a:r>
                        <a:rPr lang="es-CO" sz="600" dirty="0">
                          <a:effectLst/>
                        </a:rPr>
                        <a:t>Institución Educativa San Francisco de Asís</a:t>
                      </a:r>
                    </a:p>
                    <a:p>
                      <a:pPr algn="just">
                        <a:lnSpc>
                          <a:spcPct val="107000"/>
                        </a:lnSpc>
                        <a:spcAft>
                          <a:spcPts val="0"/>
                        </a:spcAft>
                      </a:pPr>
                      <a:r>
                        <a:rPr lang="es-CO" sz="600" dirty="0">
                          <a:effectLst/>
                        </a:rPr>
                        <a:t> </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rowSpan="2">
                  <a:txBody>
                    <a:bodyPr/>
                    <a:lstStyle/>
                    <a:p>
                      <a:pPr algn="just">
                        <a:lnSpc>
                          <a:spcPct val="107000"/>
                        </a:lnSpc>
                        <a:spcAft>
                          <a:spcPts val="0"/>
                        </a:spcAft>
                      </a:pPr>
                      <a:r>
                        <a:rPr lang="es-CO" sz="600">
                          <a:effectLst/>
                        </a:rPr>
                        <a:t>Días hábiles de lunes a viernes de 8:00 a.m a </a:t>
                      </a:r>
                    </a:p>
                    <a:p>
                      <a:pPr algn="just">
                        <a:lnSpc>
                          <a:spcPct val="107000"/>
                        </a:lnSpc>
                        <a:spcAft>
                          <a:spcPts val="0"/>
                        </a:spcAft>
                      </a:pPr>
                      <a:r>
                        <a:rPr lang="es-CO" sz="600">
                          <a:effectLst/>
                        </a:rPr>
                        <a:t>6:00 p.m</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Brinda atención presencial de manera personalizada facilitando el acceso a la </a:t>
                      </a:r>
                    </a:p>
                    <a:p>
                      <a:pPr algn="just">
                        <a:lnSpc>
                          <a:spcPct val="107000"/>
                        </a:lnSpc>
                        <a:spcAft>
                          <a:spcPts val="0"/>
                        </a:spcAft>
                      </a:pPr>
                      <a:r>
                        <a:rPr lang="es-CO" sz="600">
                          <a:effectLst/>
                        </a:rPr>
                        <a:t>información de los servicios que ofrece la institución se contacta con los profesionales de acuerdo a su </a:t>
                      </a:r>
                    </a:p>
                    <a:p>
                      <a:pPr algn="just">
                        <a:lnSpc>
                          <a:spcPct val="107000"/>
                        </a:lnSpc>
                        <a:spcAft>
                          <a:spcPts val="0"/>
                        </a:spcAft>
                      </a:pPr>
                      <a:r>
                        <a:rPr lang="es-CO" sz="600">
                          <a:effectLst/>
                        </a:rPr>
                        <a:t>consulta, solicitud, queja y/o reclamo.</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3694659644"/>
                  </a:ext>
                </a:extLst>
              </a:tr>
              <a:tr h="440477">
                <a:tc vMerge="1">
                  <a:txBody>
                    <a:bodyPr/>
                    <a:lstStyle/>
                    <a:p>
                      <a:endParaRPr lang="es-CO"/>
                    </a:p>
                  </a:txBody>
                  <a:tcPr/>
                </a:tc>
                <a:tc>
                  <a:txBody>
                    <a:bodyPr/>
                    <a:lstStyle/>
                    <a:p>
                      <a:pPr algn="just">
                        <a:lnSpc>
                          <a:spcPct val="107000"/>
                        </a:lnSpc>
                        <a:spcAft>
                          <a:spcPts val="0"/>
                        </a:spcAft>
                      </a:pPr>
                      <a:r>
                        <a:rPr lang="es-CO" sz="600" dirty="0">
                          <a:effectLst/>
                        </a:rPr>
                        <a:t>Radicación por correspondencia</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vMerge="1">
                  <a:txBody>
                    <a:bodyPr/>
                    <a:lstStyle/>
                    <a:p>
                      <a:endParaRPr lang="es-CO"/>
                    </a:p>
                  </a:txBody>
                  <a:tcPr/>
                </a:tc>
                <a:tc vMerge="1">
                  <a:txBody>
                    <a:bodyPr/>
                    <a:lstStyle/>
                    <a:p>
                      <a:endParaRPr lang="es-CO"/>
                    </a:p>
                  </a:txBody>
                  <a:tcPr/>
                </a:tc>
                <a:tc>
                  <a:txBody>
                    <a:bodyPr/>
                    <a:lstStyle/>
                    <a:p>
                      <a:pPr algn="just">
                        <a:lnSpc>
                          <a:spcPct val="107000"/>
                        </a:lnSpc>
                        <a:spcAft>
                          <a:spcPts val="0"/>
                        </a:spcAft>
                      </a:pPr>
                      <a:r>
                        <a:rPr lang="es-CO" sz="600">
                          <a:effectLst/>
                        </a:rPr>
                        <a:t>Se recibe, radica y direcciona la petición, queja, reclamo, sugerencias y</a:t>
                      </a:r>
                    </a:p>
                    <a:p>
                      <a:pPr algn="just">
                        <a:lnSpc>
                          <a:spcPct val="107000"/>
                        </a:lnSpc>
                        <a:spcAft>
                          <a:spcPts val="0"/>
                        </a:spcAft>
                      </a:pPr>
                      <a:r>
                        <a:rPr lang="es-CO" sz="600">
                          <a:effectLst/>
                        </a:rPr>
                        <a:t>denuncias que ingresan al Instituto Tecnológico del Putumayo.</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3833514922"/>
                  </a:ext>
                </a:extLst>
              </a:tr>
              <a:tr h="440477">
                <a:tc rowSpan="4">
                  <a:txBody>
                    <a:bodyPr/>
                    <a:lstStyle/>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Telefónico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dirty="0">
                          <a:effectLst/>
                        </a:rPr>
                        <a:t>Línea atención al usuario sede Mocoa</a:t>
                      </a:r>
                    </a:p>
                    <a:p>
                      <a:pPr algn="just">
                        <a:lnSpc>
                          <a:spcPct val="107000"/>
                        </a:lnSpc>
                        <a:spcAft>
                          <a:spcPts val="0"/>
                        </a:spcAft>
                      </a:pPr>
                      <a:r>
                        <a:rPr lang="es-CO" sz="600" dirty="0">
                          <a:effectLst/>
                        </a:rPr>
                        <a:t>31305207 – 3103310083</a:t>
                      </a:r>
                    </a:p>
                    <a:p>
                      <a:pPr algn="just">
                        <a:lnSpc>
                          <a:spcPct val="107000"/>
                        </a:lnSpc>
                        <a:spcAft>
                          <a:spcPts val="0"/>
                        </a:spcAft>
                      </a:pPr>
                      <a:r>
                        <a:rPr lang="es-ES_tradnl" sz="600" dirty="0">
                          <a:effectLst/>
                        </a:rPr>
                        <a:t> </a:t>
                      </a:r>
                      <a:endParaRPr lang="es-CO" sz="600" dirty="0">
                        <a:effectLst/>
                      </a:endParaRPr>
                    </a:p>
                    <a:p>
                      <a:pPr algn="just">
                        <a:lnSpc>
                          <a:spcPct val="107000"/>
                        </a:lnSpc>
                        <a:spcAft>
                          <a:spcPts val="0"/>
                        </a:spcAft>
                      </a:pPr>
                      <a:r>
                        <a:rPr lang="es-CO" sz="600" dirty="0">
                          <a:effectLst/>
                        </a:rPr>
                        <a:t> </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dirty="0">
                          <a:effectLst/>
                        </a:rPr>
                        <a:t>B/Luis Carlos  Galán Paraje Aire Libre </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rowSpan="4">
                  <a:txBody>
                    <a:bodyPr/>
                    <a:lstStyle/>
                    <a:p>
                      <a:pPr algn="just">
                        <a:lnSpc>
                          <a:spcPct val="107000"/>
                        </a:lnSpc>
                        <a:spcAft>
                          <a:spcPts val="0"/>
                        </a:spcAft>
                      </a:pPr>
                      <a:r>
                        <a:rPr lang="es-CO" sz="600" dirty="0">
                          <a:effectLst/>
                        </a:rPr>
                        <a:t>De lunes a viernes de 8:30 a.m. a 5:30 p.m. (atención durante los días hábiles)</a:t>
                      </a:r>
                    </a:p>
                    <a:p>
                      <a:pPr algn="just">
                        <a:lnSpc>
                          <a:spcPct val="107000"/>
                        </a:lnSpc>
                        <a:spcAft>
                          <a:spcPts val="0"/>
                        </a:spcAft>
                      </a:pPr>
                      <a:r>
                        <a:rPr lang="es-CO" sz="600" dirty="0">
                          <a:effectLst/>
                        </a:rPr>
                        <a:t> </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rowSpan="4">
                  <a:txBody>
                    <a:bodyPr/>
                    <a:lstStyle/>
                    <a:p>
                      <a:pPr algn="just">
                        <a:lnSpc>
                          <a:spcPct val="107000"/>
                        </a:lnSpc>
                        <a:spcAft>
                          <a:spcPts val="0"/>
                        </a:spcAft>
                      </a:pPr>
                      <a:r>
                        <a:rPr lang="es-CO" sz="600">
                          <a:effectLst/>
                        </a:rPr>
                        <a:t>Todos los ciudadanos, sin necesidad de trasladarse al punto de atención o interponer un derecho de petición, pueden acceder a la misma información y orientación sobre trámites y servicios que son competencia del Instituto Tecnológico del Putumayo, a través de nuestro canal telefónico dispuesto</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2156365927"/>
                  </a:ext>
                </a:extLst>
              </a:tr>
              <a:tr h="330359">
                <a:tc vMerge="1">
                  <a:txBody>
                    <a:bodyPr/>
                    <a:lstStyle/>
                    <a:p>
                      <a:endParaRPr lang="es-CO"/>
                    </a:p>
                  </a:txBody>
                  <a:tcPr/>
                </a:tc>
                <a:tc>
                  <a:txBody>
                    <a:bodyPr/>
                    <a:lstStyle/>
                    <a:p>
                      <a:pPr algn="just">
                        <a:lnSpc>
                          <a:spcPct val="107000"/>
                        </a:lnSpc>
                        <a:spcAft>
                          <a:spcPts val="0"/>
                        </a:spcAft>
                      </a:pPr>
                      <a:r>
                        <a:rPr lang="es-ES_tradnl" sz="600">
                          <a:effectLst/>
                        </a:rPr>
                        <a:t>Línea atención al usuario subsede Sibundoy -3118483628</a:t>
                      </a:r>
                      <a:endParaRPr lang="es-CO" sz="600">
                        <a:effectLst/>
                      </a:endParaRPr>
                    </a:p>
                    <a:p>
                      <a:pPr algn="just">
                        <a:lnSpc>
                          <a:spcPct val="107000"/>
                        </a:lnSpc>
                        <a:spcAft>
                          <a:spcPts val="0"/>
                        </a:spcAft>
                      </a:pPr>
                      <a:r>
                        <a:rPr lang="es-CO" sz="600">
                          <a:effectLst/>
                        </a:rPr>
                        <a:t>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  (Escuela Nazaret- Colon)</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518171514"/>
                  </a:ext>
                </a:extLst>
              </a:tr>
              <a:tr h="440477">
                <a:tc vMerge="1">
                  <a:txBody>
                    <a:bodyPr/>
                    <a:lstStyle/>
                    <a:p>
                      <a:endParaRPr lang="es-CO"/>
                    </a:p>
                  </a:txBody>
                  <a:tcPr/>
                </a:tc>
                <a:tc>
                  <a:txBody>
                    <a:bodyPr/>
                    <a:lstStyle/>
                    <a:p>
                      <a:pPr algn="just">
                        <a:lnSpc>
                          <a:spcPct val="107000"/>
                        </a:lnSpc>
                        <a:spcAft>
                          <a:spcPts val="0"/>
                        </a:spcAft>
                      </a:pPr>
                      <a:r>
                        <a:rPr lang="es-ES_tradnl" sz="600">
                          <a:effectLst/>
                        </a:rPr>
                        <a:t>Línea atención al usuario Extensión Puerto Asís -3222209148</a:t>
                      </a:r>
                      <a:endParaRPr lang="es-CO" sz="600">
                        <a:effectLst/>
                      </a:endParaRPr>
                    </a:p>
                    <a:p>
                      <a:pPr algn="just">
                        <a:lnSpc>
                          <a:spcPct val="107000"/>
                        </a:lnSpc>
                        <a:spcAft>
                          <a:spcPts val="0"/>
                        </a:spcAft>
                      </a:pPr>
                      <a:r>
                        <a:rPr lang="es-ES_tradnl" sz="600">
                          <a:effectLst/>
                        </a:rPr>
                        <a:t> </a:t>
                      </a:r>
                      <a:endParaRPr lang="es-CO" sz="600">
                        <a:effectLst/>
                      </a:endParaRPr>
                    </a:p>
                    <a:p>
                      <a:pPr algn="just">
                        <a:lnSpc>
                          <a:spcPct val="107000"/>
                        </a:lnSpc>
                        <a:spcAft>
                          <a:spcPts val="0"/>
                        </a:spcAft>
                      </a:pPr>
                      <a:r>
                        <a:rPr lang="es-CO" sz="600">
                          <a:effectLst/>
                        </a:rPr>
                        <a:t>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dirty="0">
                          <a:effectLst/>
                        </a:rPr>
                        <a:t>(I.E. San Francisco de</a:t>
                      </a:r>
                    </a:p>
                    <a:p>
                      <a:pPr algn="just">
                        <a:lnSpc>
                          <a:spcPct val="107000"/>
                        </a:lnSpc>
                        <a:spcAft>
                          <a:spcPts val="0"/>
                        </a:spcAft>
                      </a:pPr>
                      <a:r>
                        <a:rPr lang="es-CO" sz="600" dirty="0">
                          <a:effectLst/>
                        </a:rPr>
                        <a:t>Asís)</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65255115"/>
                  </a:ext>
                </a:extLst>
              </a:tr>
              <a:tr h="330359">
                <a:tc vMerge="1">
                  <a:txBody>
                    <a:bodyPr/>
                    <a:lstStyle/>
                    <a:p>
                      <a:endParaRPr lang="es-CO"/>
                    </a:p>
                  </a:txBody>
                  <a:tcPr/>
                </a:tc>
                <a:tc>
                  <a:txBody>
                    <a:bodyPr/>
                    <a:lstStyle/>
                    <a:p>
                      <a:pPr algn="just">
                        <a:lnSpc>
                          <a:spcPct val="107000"/>
                        </a:lnSpc>
                        <a:spcAft>
                          <a:spcPts val="0"/>
                        </a:spcAft>
                      </a:pPr>
                      <a:r>
                        <a:rPr lang="es-ES_tradnl" sz="600">
                          <a:effectLst/>
                        </a:rPr>
                        <a:t>Línea atención al usuario Extensión valle del Guamuez - 3103284620</a:t>
                      </a:r>
                      <a:endParaRPr lang="es-CO" sz="600">
                        <a:effectLst/>
                      </a:endParaRPr>
                    </a:p>
                    <a:p>
                      <a:pPr algn="just">
                        <a:lnSpc>
                          <a:spcPct val="107000"/>
                        </a:lnSpc>
                        <a:spcAft>
                          <a:spcPts val="0"/>
                        </a:spcAft>
                      </a:pPr>
                      <a:r>
                        <a:rPr lang="es-CO" sz="600">
                          <a:effectLst/>
                        </a:rPr>
                        <a:t>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(I.E. Valle del</a:t>
                      </a:r>
                    </a:p>
                    <a:p>
                      <a:pPr algn="just">
                        <a:lnSpc>
                          <a:spcPct val="107000"/>
                        </a:lnSpc>
                        <a:spcAft>
                          <a:spcPts val="0"/>
                        </a:spcAft>
                      </a:pPr>
                      <a:r>
                        <a:rPr lang="es-CO" sz="600">
                          <a:effectLst/>
                        </a:rPr>
                        <a:t>Guamuez)</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52754476"/>
                  </a:ext>
                </a:extLst>
              </a:tr>
              <a:tr h="598227">
                <a:tc rowSpan="2">
                  <a:txBody>
                    <a:bodyPr/>
                    <a:lstStyle/>
                    <a:p>
                      <a:pPr algn="just">
                        <a:lnSpc>
                          <a:spcPct val="107000"/>
                        </a:lnSpc>
                        <a:spcAft>
                          <a:spcPts val="0"/>
                        </a:spcAft>
                      </a:pPr>
                      <a:r>
                        <a:rPr lang="es-CO" sz="600">
                          <a:effectLst/>
                        </a:rPr>
                        <a:t> </a:t>
                      </a:r>
                    </a:p>
                    <a:p>
                      <a:pPr algn="just">
                        <a:lnSpc>
                          <a:spcPct val="107000"/>
                        </a:lnSpc>
                        <a:spcAft>
                          <a:spcPts val="0"/>
                        </a:spcAft>
                      </a:pPr>
                      <a:r>
                        <a:rPr lang="es-CO" sz="600">
                          <a:effectLst/>
                        </a:rPr>
                        <a:t> </a:t>
                      </a:r>
                    </a:p>
                    <a:p>
                      <a:pPr algn="just">
                        <a:lnSpc>
                          <a:spcPct val="107000"/>
                        </a:lnSpc>
                        <a:spcAft>
                          <a:spcPts val="0"/>
                        </a:spcAft>
                      </a:pPr>
                      <a:r>
                        <a:rPr lang="es-CO" sz="600">
                          <a:effectLst/>
                        </a:rPr>
                        <a:t>Virtual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ES_tradnl" sz="600">
                          <a:effectLst/>
                        </a:rPr>
                        <a:t>Correo electrónico institucional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u="sng">
                          <a:effectLst/>
                          <a:hlinkClick r:id="rId2"/>
                        </a:rPr>
                        <a:t>www.itp.edu.co</a:t>
                      </a:r>
                      <a:r>
                        <a:rPr lang="es-CO" sz="600">
                          <a:effectLst/>
                        </a:rPr>
                        <a:t> </a:t>
                      </a:r>
                    </a:p>
                    <a:p>
                      <a:pPr algn="just">
                        <a:lnSpc>
                          <a:spcPct val="107000"/>
                        </a:lnSpc>
                        <a:spcAft>
                          <a:spcPts val="0"/>
                        </a:spcAft>
                      </a:pPr>
                      <a:r>
                        <a:rPr lang="es-ES_tradnl" sz="600" u="sng">
                          <a:effectLst/>
                          <a:hlinkClick r:id="rId3"/>
                        </a:rPr>
                        <a:t>atencionalciudadano@itp.edu.co</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rowSpan="2">
                  <a:txBody>
                    <a:bodyPr/>
                    <a:lstStyle/>
                    <a:p>
                      <a:pPr algn="just">
                        <a:lnSpc>
                          <a:spcPct val="107000"/>
                        </a:lnSpc>
                        <a:spcAft>
                          <a:spcPts val="0"/>
                        </a:spcAft>
                      </a:pPr>
                      <a:r>
                        <a:rPr lang="es-CO" sz="600">
                          <a:effectLst/>
                        </a:rPr>
                        <a:t>El Canal Virtual se encuentra activo las 24 Horas, no obstante, su consulta y/o petición, </a:t>
                      </a:r>
                    </a:p>
                    <a:p>
                      <a:pPr algn="just">
                        <a:lnSpc>
                          <a:spcPct val="107000"/>
                        </a:lnSpc>
                        <a:spcAft>
                          <a:spcPts val="0"/>
                        </a:spcAft>
                      </a:pPr>
                      <a:r>
                        <a:rPr lang="es-CO" sz="600">
                          <a:effectLst/>
                        </a:rPr>
                        <a:t>se gestiona dentro de días hábiles.</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Puede enviar al email: atencionalciudadano@itp.edu.co </a:t>
                      </a:r>
                    </a:p>
                    <a:p>
                      <a:pPr algn="just">
                        <a:lnSpc>
                          <a:spcPct val="107000"/>
                        </a:lnSpc>
                        <a:spcAft>
                          <a:spcPts val="0"/>
                        </a:spcAft>
                      </a:pPr>
                      <a:r>
                        <a:rPr lang="es-CO" sz="600">
                          <a:effectLst/>
                        </a:rPr>
                        <a:t>sus peticiones, quejas, reclamos, sugerencias y/o denuncias, las cuales se ingresan al sistema para los consecutivos, en aras de dar trazabilidad a su trámite.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1400240572"/>
                  </a:ext>
                </a:extLst>
              </a:tr>
              <a:tr h="330359">
                <a:tc vMerge="1">
                  <a:txBody>
                    <a:bodyPr/>
                    <a:lstStyle/>
                    <a:p>
                      <a:endParaRPr lang="es-CO"/>
                    </a:p>
                  </a:txBody>
                  <a:tcPr/>
                </a:tc>
                <a:tc>
                  <a:txBody>
                    <a:bodyPr/>
                    <a:lstStyle/>
                    <a:p>
                      <a:pPr algn="just">
                        <a:lnSpc>
                          <a:spcPct val="107000"/>
                        </a:lnSpc>
                        <a:spcAft>
                          <a:spcPts val="0"/>
                        </a:spcAft>
                      </a:pPr>
                      <a:r>
                        <a:rPr lang="es-ES_tradnl" sz="600">
                          <a:effectLst/>
                        </a:rPr>
                        <a:t>Correo electrónico notificaciones judiciales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u="sng">
                          <a:effectLst/>
                          <a:hlinkClick r:id="rId2"/>
                        </a:rPr>
                        <a:t>www.itp.edu.co</a:t>
                      </a:r>
                      <a:endParaRPr lang="es-CO" sz="600">
                        <a:effectLst/>
                      </a:endParaRPr>
                    </a:p>
                    <a:p>
                      <a:pPr algn="just">
                        <a:lnSpc>
                          <a:spcPct val="107000"/>
                        </a:lnSpc>
                        <a:spcAft>
                          <a:spcPts val="0"/>
                        </a:spcAft>
                      </a:pPr>
                      <a:r>
                        <a:rPr lang="es-CO" sz="600" u="sng">
                          <a:effectLst/>
                          <a:hlinkClick r:id="rId4"/>
                        </a:rPr>
                        <a:t>notificacionesjudiciales@itp.edu.co</a:t>
                      </a:r>
                      <a:endParaRPr lang="es-CO" sz="600">
                        <a:effectLst/>
                      </a:endParaRPr>
                    </a:p>
                    <a:p>
                      <a:pPr algn="just">
                        <a:lnSpc>
                          <a:spcPct val="107000"/>
                        </a:lnSpc>
                        <a:spcAft>
                          <a:spcPts val="0"/>
                        </a:spcAft>
                      </a:pPr>
                      <a:r>
                        <a:rPr lang="es-CO" sz="600">
                          <a:effectLst/>
                        </a:rPr>
                        <a:t>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vMerge="1">
                  <a:txBody>
                    <a:bodyPr/>
                    <a:lstStyle/>
                    <a:p>
                      <a:endParaRPr lang="es-CO"/>
                    </a:p>
                  </a:txBody>
                  <a:tcPr/>
                </a:tc>
                <a:tc>
                  <a:txBody>
                    <a:bodyPr/>
                    <a:lstStyle/>
                    <a:p>
                      <a:pPr algn="just">
                        <a:lnSpc>
                          <a:spcPct val="107000"/>
                        </a:lnSpc>
                        <a:spcAft>
                          <a:spcPts val="0"/>
                        </a:spcAft>
                      </a:pPr>
                      <a:r>
                        <a:rPr lang="es-CO" sz="600">
                          <a:effectLst/>
                        </a:rPr>
                        <a:t>Se atienden las notificaciones de tribunales y juzgados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182935644"/>
                  </a:ext>
                </a:extLst>
              </a:tr>
              <a:tr h="497683">
                <a:tc>
                  <a:txBody>
                    <a:bodyPr/>
                    <a:lstStyle/>
                    <a:p>
                      <a:pPr algn="just">
                        <a:lnSpc>
                          <a:spcPct val="107000"/>
                        </a:lnSpc>
                        <a:spcAft>
                          <a:spcPts val="0"/>
                        </a:spcAft>
                      </a:pPr>
                      <a:r>
                        <a:rPr lang="es-CO" sz="600">
                          <a:effectLst/>
                        </a:rPr>
                        <a:t>Escrito</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ES_tradnl" sz="600">
                          <a:effectLst/>
                        </a:rPr>
                        <a:t>Radicación por escrito a través de la ventanilla de radicación</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Barrio Luis Carlos Galán Paraje Aire Libre </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a:effectLst/>
                        </a:rPr>
                        <a:t>Días hábiles de lunes a viernes de 8:00 a.m a 6:00 p.m.</a:t>
                      </a:r>
                      <a:endParaRPr lang="es-CO" sz="60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tc>
                  <a:txBody>
                    <a:bodyPr/>
                    <a:lstStyle/>
                    <a:p>
                      <a:pPr algn="just">
                        <a:lnSpc>
                          <a:spcPct val="107000"/>
                        </a:lnSpc>
                        <a:spcAft>
                          <a:spcPts val="0"/>
                        </a:spcAft>
                      </a:pPr>
                      <a:r>
                        <a:rPr lang="es-CO" sz="600" dirty="0">
                          <a:effectLst/>
                        </a:rPr>
                        <a:t>Todos los ciudadanos sin necesidad de intermediarios pueden presentar sus peticiones, quejas, reclamos y denuncias por escrito a través de la ventanilla de radicación en los días hábiles de lunes a viernes</a:t>
                      </a:r>
                      <a:endParaRPr lang="es-CO"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3" marR="39783" marT="0" marB="0"/>
                </a:tc>
                <a:extLst>
                  <a:ext uri="{0D108BD9-81ED-4DB2-BD59-A6C34878D82A}">
                    <a16:rowId xmlns:a16="http://schemas.microsoft.com/office/drawing/2014/main" val="3709631613"/>
                  </a:ext>
                </a:extLst>
              </a:tr>
            </a:tbl>
          </a:graphicData>
        </a:graphic>
      </p:graphicFrame>
      <p:pic>
        <p:nvPicPr>
          <p:cNvPr id="4" name="Imagen 3"/>
          <p:cNvPicPr>
            <a:picLocks noChangeAspect="1"/>
          </p:cNvPicPr>
          <p:nvPr/>
        </p:nvPicPr>
        <p:blipFill>
          <a:blip r:embed="rId5"/>
          <a:stretch>
            <a:fillRect/>
          </a:stretch>
        </p:blipFill>
        <p:spPr>
          <a:xfrm>
            <a:off x="10477042" y="4528038"/>
            <a:ext cx="1714957" cy="1571122"/>
          </a:xfrm>
          <a:prstGeom prst="rect">
            <a:avLst/>
          </a:prstGeom>
        </p:spPr>
      </p:pic>
    </p:spTree>
    <p:extLst>
      <p:ext uri="{BB962C8B-B14F-4D97-AF65-F5344CB8AC3E}">
        <p14:creationId xmlns:p14="http://schemas.microsoft.com/office/powerpoint/2010/main" val="63263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56626" y="40836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30" y="175847"/>
            <a:ext cx="10208132" cy="2821636"/>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pPr algn="just"/>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Durante </a:t>
            </a:r>
            <a:r>
              <a:rPr lang="es-CO" dirty="0">
                <a:latin typeface="Arial" panose="020B0604020202020204" pitchFamily="34" charset="0"/>
                <a:cs typeface="Arial" panose="020B0604020202020204" pitchFamily="34" charset="0"/>
              </a:rPr>
              <a:t>el periodo comprendido entre el 1° de </a:t>
            </a:r>
            <a:r>
              <a:rPr lang="es-CO" dirty="0" smtClean="0">
                <a:latin typeface="Arial" panose="020B0604020202020204" pitchFamily="34" charset="0"/>
                <a:cs typeface="Arial" panose="020B0604020202020204" pitchFamily="34" charset="0"/>
              </a:rPr>
              <a:t>abril y 30°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junio de 2022 </a:t>
            </a:r>
            <a:r>
              <a:rPr lang="es-CO" dirty="0">
                <a:latin typeface="Arial" panose="020B0604020202020204" pitchFamily="34" charset="0"/>
                <a:cs typeface="Arial" panose="020B0604020202020204" pitchFamily="34" charset="0"/>
              </a:rPr>
              <a:t>fueron </a:t>
            </a:r>
            <a:endParaRPr lang="es-CO"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	recibidas por los canales de atención Institucionales un total de 1115 PQRS, </a:t>
            </a:r>
          </a:p>
          <a:p>
            <a:pPr algn="just"/>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distribuidas así</a:t>
            </a:r>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abril 390, mayo 398 </a:t>
            </a:r>
            <a:r>
              <a:rPr lang="es-CO" dirty="0">
                <a:latin typeface="Arial" panose="020B0604020202020204" pitchFamily="34" charset="0"/>
                <a:cs typeface="Arial" panose="020B0604020202020204" pitchFamily="34" charset="0"/>
              </a:rPr>
              <a:t>y </a:t>
            </a:r>
            <a:r>
              <a:rPr lang="es-CO" dirty="0" smtClean="0">
                <a:latin typeface="Arial" panose="020B0604020202020204" pitchFamily="34" charset="0"/>
                <a:cs typeface="Arial" panose="020B0604020202020204" pitchFamily="34" charset="0"/>
              </a:rPr>
              <a:t>junio 417. </a:t>
            </a:r>
            <a:r>
              <a:rPr lang="es-CO" dirty="0">
                <a:latin typeface="Arial" panose="020B0604020202020204" pitchFamily="34" charset="0"/>
                <a:cs typeface="Arial" panose="020B0604020202020204" pitchFamily="34" charset="0"/>
              </a:rPr>
              <a:t>El contenido de esta información fue </a:t>
            </a:r>
          </a:p>
          <a:p>
            <a:pPr algn="just"/>
            <a:r>
              <a:rPr lang="es-CO" dirty="0" smtClean="0">
                <a:latin typeface="Arial" panose="020B0604020202020204" pitchFamily="34" charset="0"/>
                <a:cs typeface="Arial" panose="020B0604020202020204" pitchFamily="34" charset="0"/>
              </a:rPr>
              <a:t>	evaluado </a:t>
            </a:r>
            <a:r>
              <a:rPr lang="es-CO" dirty="0">
                <a:latin typeface="Arial" panose="020B0604020202020204" pitchFamily="34" charset="0"/>
                <a:cs typeface="Arial" panose="020B0604020202020204" pitchFamily="34" charset="0"/>
              </a:rPr>
              <a:t>con corte a </a:t>
            </a:r>
            <a:r>
              <a:rPr lang="es-CO" dirty="0" smtClean="0">
                <a:latin typeface="Arial" panose="020B0604020202020204" pitchFamily="34" charset="0"/>
                <a:cs typeface="Arial" panose="020B0604020202020204" pitchFamily="34" charset="0"/>
              </a:rPr>
              <a:t>30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junio de 2022. </a:t>
            </a: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9821008" y="254976"/>
            <a:ext cx="1105840" cy="2630163"/>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152804" y="507640"/>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467518" y="718523"/>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881030" y="3178211"/>
            <a:ext cx="10208132" cy="2739011"/>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9899308" y="3269469"/>
            <a:ext cx="1009956" cy="2498285"/>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4428" y="3372527"/>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74724" y="3547344"/>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32226" y="3819667"/>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pic>
        <p:nvPicPr>
          <p:cNvPr id="9" name="Imagen 8"/>
          <p:cNvPicPr>
            <a:picLocks noChangeAspect="1"/>
          </p:cNvPicPr>
          <p:nvPr/>
        </p:nvPicPr>
        <p:blipFill>
          <a:blip r:embed="rId2"/>
          <a:stretch>
            <a:fillRect/>
          </a:stretch>
        </p:blipFill>
        <p:spPr>
          <a:xfrm>
            <a:off x="1683460" y="1532779"/>
            <a:ext cx="7991982" cy="1259600"/>
          </a:xfrm>
          <a:prstGeom prst="rect">
            <a:avLst/>
          </a:prstGeom>
        </p:spPr>
      </p:pic>
      <p:graphicFrame>
        <p:nvGraphicFramePr>
          <p:cNvPr id="19" name="Gráfico 18"/>
          <p:cNvGraphicFramePr>
            <a:graphicFrameLocks/>
          </p:cNvGraphicFramePr>
          <p:nvPr>
            <p:extLst>
              <p:ext uri="{D42A27DB-BD31-4B8C-83A1-F6EECF244321}">
                <p14:modId xmlns:p14="http://schemas.microsoft.com/office/powerpoint/2010/main" val="5339804"/>
              </p:ext>
            </p:extLst>
          </p:nvPr>
        </p:nvGraphicFramePr>
        <p:xfrm>
          <a:off x="1402703" y="3090335"/>
          <a:ext cx="5209112"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áfico 20"/>
          <p:cNvGraphicFramePr>
            <a:graphicFrameLocks/>
          </p:cNvGraphicFramePr>
          <p:nvPr>
            <p:extLst>
              <p:ext uri="{D42A27DB-BD31-4B8C-83A1-F6EECF244321}">
                <p14:modId xmlns:p14="http://schemas.microsoft.com/office/powerpoint/2010/main" val="679993651"/>
              </p:ext>
            </p:extLst>
          </p:nvPr>
        </p:nvGraphicFramePr>
        <p:xfrm>
          <a:off x="6127284" y="317402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8FF5A817-8DFC-4288-B5DE-A4E55BC9C874}"/>
              </a:ext>
            </a:extLst>
          </p:cNvPr>
          <p:cNvSpPr>
            <a:spLocks noChangeArrowheads="1"/>
          </p:cNvSpPr>
          <p:nvPr/>
        </p:nvSpPr>
        <p:spPr bwMode="auto">
          <a:xfrm>
            <a:off x="626053" y="92535"/>
            <a:ext cx="10208132" cy="2821636"/>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pPr algn="ctr"/>
            <a:endParaRPr lang="es-CO" dirty="0">
              <a:latin typeface="Arial" panose="020B0604020202020204" pitchFamily="34" charset="0"/>
              <a:cs typeface="Arial" panose="020B0604020202020204" pitchFamily="34" charset="0"/>
            </a:endParaRPr>
          </a:p>
        </p:txBody>
      </p:sp>
      <p:sp>
        <p:nvSpPr>
          <p:cNvPr id="3" name="Freeform 8">
            <a:extLst>
              <a:ext uri="{FF2B5EF4-FFF2-40B4-BE49-F238E27FC236}">
                <a16:creationId xmlns:a16="http://schemas.microsoft.com/office/drawing/2014/main" id="{6DD8D568-9528-402D-BFCA-A7F78668D179}"/>
              </a:ext>
            </a:extLst>
          </p:cNvPr>
          <p:cNvSpPr>
            <a:spLocks noChangeArrowheads="1"/>
          </p:cNvSpPr>
          <p:nvPr/>
        </p:nvSpPr>
        <p:spPr bwMode="auto">
          <a:xfrm>
            <a:off x="56626" y="40836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9">
            <a:extLst>
              <a:ext uri="{FF2B5EF4-FFF2-40B4-BE49-F238E27FC236}">
                <a16:creationId xmlns:a16="http://schemas.microsoft.com/office/drawing/2014/main" id="{3529F678-957C-4957-87B3-430C81EDD9EB}"/>
              </a:ext>
            </a:extLst>
          </p:cNvPr>
          <p:cNvSpPr>
            <a:spLocks noChangeArrowheads="1"/>
          </p:cNvSpPr>
          <p:nvPr/>
        </p:nvSpPr>
        <p:spPr bwMode="auto">
          <a:xfrm>
            <a:off x="152804" y="507640"/>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TextBox 44">
            <a:extLst>
              <a:ext uri="{FF2B5EF4-FFF2-40B4-BE49-F238E27FC236}">
                <a16:creationId xmlns:a16="http://schemas.microsoft.com/office/drawing/2014/main" id="{0426DBF9-95AF-404A-9BEC-DA4CD7468B5E}"/>
              </a:ext>
            </a:extLst>
          </p:cNvPr>
          <p:cNvSpPr txBox="1"/>
          <p:nvPr/>
        </p:nvSpPr>
        <p:spPr>
          <a:xfrm>
            <a:off x="445878" y="718523"/>
            <a:ext cx="598241"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D</a:t>
            </a:r>
            <a:endParaRPr lang="en-US" sz="4500" b="1" dirty="0">
              <a:solidFill>
                <a:schemeClr val="bg1"/>
              </a:solidFill>
              <a:latin typeface="Poppins SemiBold" pitchFamily="2" charset="77"/>
              <a:ea typeface="League Spartan" charset="0"/>
              <a:cs typeface="Poppins SemiBold" pitchFamily="2" charset="77"/>
            </a:endParaRPr>
          </a:p>
        </p:txBody>
      </p:sp>
      <p:sp>
        <p:nvSpPr>
          <p:cNvPr id="8" name="Rectángulo 7"/>
          <p:cNvSpPr/>
          <p:nvPr/>
        </p:nvSpPr>
        <p:spPr>
          <a:xfrm>
            <a:off x="325883" y="3119350"/>
            <a:ext cx="3768565" cy="3754874"/>
          </a:xfrm>
          <a:prstGeom prst="rect">
            <a:avLst/>
          </a:prstGeom>
        </p:spPr>
        <p:txBody>
          <a:bodyPr wrap="square">
            <a:spAutoFit/>
          </a:bodyPr>
          <a:lstStyle/>
          <a:p>
            <a:pPr algn="just"/>
            <a:r>
              <a:rPr lang="es-CO" dirty="0"/>
              <a:t>Haciendo referencia a la tipificación el mayor número de solicitudes PQRS recibidas, se </a:t>
            </a:r>
            <a:r>
              <a:rPr lang="es-CO" dirty="0" smtClean="0"/>
              <a:t>relacionaron </a:t>
            </a:r>
            <a:r>
              <a:rPr lang="es-CO" dirty="0"/>
              <a:t>con peticiones de interés particular </a:t>
            </a:r>
            <a:r>
              <a:rPr lang="es-CO" dirty="0" smtClean="0"/>
              <a:t>correspondientes a </a:t>
            </a:r>
            <a:r>
              <a:rPr lang="es-CO" dirty="0"/>
              <a:t>solicitudes de cancelación de </a:t>
            </a:r>
            <a:r>
              <a:rPr lang="es-CO" dirty="0" smtClean="0"/>
              <a:t>semestre, solicitudes </a:t>
            </a:r>
            <a:r>
              <a:rPr lang="es-CO" dirty="0"/>
              <a:t>de devolución por concepto de matricula cero, solicitudes de expedición de certificaciones laborales catedra y </a:t>
            </a:r>
            <a:r>
              <a:rPr lang="es-CO" dirty="0" smtClean="0"/>
              <a:t>contratista, con un porcentaje del 59</a:t>
            </a:r>
            <a:r>
              <a:rPr lang="es-CO" dirty="0"/>
              <a:t>%, seguida de las invitaciones, prestamos, alquiles de espacios y consultas con un </a:t>
            </a:r>
            <a:r>
              <a:rPr lang="es-CO" dirty="0" smtClean="0"/>
              <a:t>26%, finalizando con el las solicitudes de información referentes a las validaciones por suficiencia para adelantar unidades de formación con un porcentaje del 15%.</a:t>
            </a:r>
            <a:endParaRPr lang="es-CO" dirty="0"/>
          </a:p>
          <a:p>
            <a:pPr algn="just"/>
            <a:r>
              <a:rPr lang="es-CO" dirty="0" smtClean="0"/>
              <a:t> </a:t>
            </a:r>
          </a:p>
          <a:p>
            <a:pPr algn="just"/>
            <a:endParaRPr lang="es-CO" dirty="0"/>
          </a:p>
        </p:txBody>
      </p:sp>
      <p:graphicFrame>
        <p:nvGraphicFramePr>
          <p:cNvPr id="11" name="Gráfico 10"/>
          <p:cNvGraphicFramePr>
            <a:graphicFrameLocks/>
          </p:cNvGraphicFramePr>
          <p:nvPr>
            <p:extLst>
              <p:ext uri="{D42A27DB-BD31-4B8C-83A1-F6EECF244321}">
                <p14:modId xmlns:p14="http://schemas.microsoft.com/office/powerpoint/2010/main" val="2312686308"/>
              </p:ext>
            </p:extLst>
          </p:nvPr>
        </p:nvGraphicFramePr>
        <p:xfrm>
          <a:off x="2052186" y="203190"/>
          <a:ext cx="6734176" cy="2600326"/>
        </p:xfrm>
        <a:graphic>
          <a:graphicData uri="http://schemas.openxmlformats.org/drawingml/2006/chart">
            <c:chart xmlns:c="http://schemas.openxmlformats.org/drawingml/2006/chart" xmlns:r="http://schemas.openxmlformats.org/officeDocument/2006/relationships" r:id="rId2"/>
          </a:graphicData>
        </a:graphic>
      </p:graphicFrame>
      <p:pic>
        <p:nvPicPr>
          <p:cNvPr id="14" name="Imagen 13"/>
          <p:cNvPicPr>
            <a:picLocks noChangeAspect="1"/>
          </p:cNvPicPr>
          <p:nvPr/>
        </p:nvPicPr>
        <p:blipFill>
          <a:blip r:embed="rId3"/>
          <a:stretch>
            <a:fillRect/>
          </a:stretch>
        </p:blipFill>
        <p:spPr>
          <a:xfrm>
            <a:off x="4165400" y="3119350"/>
            <a:ext cx="6737061" cy="2771496"/>
          </a:xfrm>
          <a:prstGeom prst="rect">
            <a:avLst/>
          </a:prstGeom>
        </p:spPr>
      </p:pic>
      <p:sp>
        <p:nvSpPr>
          <p:cNvPr id="17" name="Freeform 7">
            <a:extLst>
              <a:ext uri="{FF2B5EF4-FFF2-40B4-BE49-F238E27FC236}">
                <a16:creationId xmlns:a16="http://schemas.microsoft.com/office/drawing/2014/main" id="{D05919DA-DB46-4896-B674-224146B3BA51}"/>
              </a:ext>
            </a:extLst>
          </p:cNvPr>
          <p:cNvSpPr>
            <a:spLocks noChangeArrowheads="1"/>
          </p:cNvSpPr>
          <p:nvPr/>
        </p:nvSpPr>
        <p:spPr bwMode="auto">
          <a:xfrm>
            <a:off x="9574823" y="188271"/>
            <a:ext cx="1105840" cy="2630163"/>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Tree>
    <p:extLst>
      <p:ext uri="{BB962C8B-B14F-4D97-AF65-F5344CB8AC3E}">
        <p14:creationId xmlns:p14="http://schemas.microsoft.com/office/powerpoint/2010/main" val="322817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B5E2079-2B1E-492E-8572-B1B0CF2834C1}"/>
              </a:ext>
            </a:extLst>
          </p:cNvPr>
          <p:cNvSpPr>
            <a:spLocks noChangeArrowheads="1"/>
          </p:cNvSpPr>
          <p:nvPr/>
        </p:nvSpPr>
        <p:spPr bwMode="auto">
          <a:xfrm>
            <a:off x="411578" y="931985"/>
            <a:ext cx="11395802" cy="3417944"/>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ctr"/>
            <a:endParaRPr lang="es-CO" dirty="0" smtClean="0"/>
          </a:p>
          <a:p>
            <a:pPr algn="ctr"/>
            <a:endParaRPr lang="es-CO" dirty="0"/>
          </a:p>
          <a:p>
            <a:pPr algn="just"/>
            <a:endParaRPr lang="es-CO" dirty="0" smtClean="0"/>
          </a:p>
        </p:txBody>
      </p:sp>
      <p:sp>
        <p:nvSpPr>
          <p:cNvPr id="3" name="Freeform 2">
            <a:extLst>
              <a:ext uri="{FF2B5EF4-FFF2-40B4-BE49-F238E27FC236}">
                <a16:creationId xmlns:a16="http://schemas.microsoft.com/office/drawing/2014/main" id="{CC16497B-B8A4-4BE6-AA2B-35896462B7BA}"/>
              </a:ext>
            </a:extLst>
          </p:cNvPr>
          <p:cNvSpPr>
            <a:spLocks noChangeArrowheads="1"/>
          </p:cNvSpPr>
          <p:nvPr/>
        </p:nvSpPr>
        <p:spPr bwMode="auto">
          <a:xfrm>
            <a:off x="10313377" y="1072661"/>
            <a:ext cx="1289319" cy="3147647"/>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4" name="Rectángulo 3"/>
          <p:cNvSpPr/>
          <p:nvPr/>
        </p:nvSpPr>
        <p:spPr>
          <a:xfrm>
            <a:off x="3480843" y="962392"/>
            <a:ext cx="4193931" cy="954107"/>
          </a:xfrm>
          <a:prstGeom prst="rect">
            <a:avLst/>
          </a:prstGeom>
        </p:spPr>
        <p:txBody>
          <a:bodyPr wrap="square">
            <a:spAutoFit/>
          </a:bodyPr>
          <a:lstStyle/>
          <a:p>
            <a:pPr algn="just"/>
            <a:r>
              <a:rPr lang="es-CO" sz="2800" dirty="0"/>
              <a:t>Cantidad y </a:t>
            </a:r>
            <a:r>
              <a:rPr lang="es-CO" sz="2800" dirty="0" smtClean="0"/>
              <a:t>motivo </a:t>
            </a:r>
            <a:r>
              <a:rPr lang="es-CO" sz="2800" dirty="0"/>
              <a:t>de </a:t>
            </a:r>
            <a:r>
              <a:rPr lang="es-CO" sz="2800" dirty="0" smtClean="0"/>
              <a:t>quejas recibidas</a:t>
            </a:r>
            <a:endParaRPr lang="es-CO" sz="2800" dirty="0"/>
          </a:p>
        </p:txBody>
      </p:sp>
      <p:pic>
        <p:nvPicPr>
          <p:cNvPr id="6" name="Imagen 5"/>
          <p:cNvPicPr>
            <a:picLocks noChangeAspect="1"/>
          </p:cNvPicPr>
          <p:nvPr/>
        </p:nvPicPr>
        <p:blipFill>
          <a:blip r:embed="rId2"/>
          <a:stretch>
            <a:fillRect/>
          </a:stretch>
        </p:blipFill>
        <p:spPr>
          <a:xfrm>
            <a:off x="1010751" y="923411"/>
            <a:ext cx="1713124" cy="1572904"/>
          </a:xfrm>
          <a:prstGeom prst="rect">
            <a:avLst/>
          </a:prstGeom>
        </p:spPr>
      </p:pic>
      <p:pic>
        <p:nvPicPr>
          <p:cNvPr id="9" name="Imagen 8"/>
          <p:cNvPicPr>
            <a:picLocks noChangeAspect="1"/>
          </p:cNvPicPr>
          <p:nvPr/>
        </p:nvPicPr>
        <p:blipFill>
          <a:blip r:embed="rId3"/>
          <a:stretch>
            <a:fillRect/>
          </a:stretch>
        </p:blipFill>
        <p:spPr>
          <a:xfrm>
            <a:off x="7674774" y="1973660"/>
            <a:ext cx="2075976" cy="1476833"/>
          </a:xfrm>
          <a:prstGeom prst="rect">
            <a:avLst/>
          </a:prstGeom>
        </p:spPr>
      </p:pic>
      <p:sp>
        <p:nvSpPr>
          <p:cNvPr id="13" name="Rectángulo 12"/>
          <p:cNvSpPr/>
          <p:nvPr/>
        </p:nvSpPr>
        <p:spPr>
          <a:xfrm>
            <a:off x="8161777" y="2108532"/>
            <a:ext cx="1101969" cy="923330"/>
          </a:xfrm>
          <a:prstGeom prst="rect">
            <a:avLst/>
          </a:prstGeom>
        </p:spPr>
        <p:txBody>
          <a:bodyPr wrap="square">
            <a:spAutoFit/>
          </a:bodyPr>
          <a:lstStyle/>
          <a:p>
            <a:pPr algn="ctr"/>
            <a:r>
              <a:rPr lang="es-CO" sz="1800" dirty="0" smtClean="0"/>
              <a:t>Queja </a:t>
            </a:r>
          </a:p>
          <a:p>
            <a:pPr algn="ctr"/>
            <a:r>
              <a:rPr lang="es-CO" sz="1800" dirty="0" smtClean="0"/>
              <a:t>1</a:t>
            </a:r>
          </a:p>
          <a:p>
            <a:pPr algn="ctr"/>
            <a:r>
              <a:rPr lang="es-CO" sz="1800" dirty="0" smtClean="0"/>
              <a:t>0%</a:t>
            </a:r>
            <a:endParaRPr lang="es-CO" sz="1800" dirty="0"/>
          </a:p>
        </p:txBody>
      </p:sp>
      <p:sp>
        <p:nvSpPr>
          <p:cNvPr id="14" name="Rectángulo 13"/>
          <p:cNvSpPr/>
          <p:nvPr/>
        </p:nvSpPr>
        <p:spPr>
          <a:xfrm>
            <a:off x="877250" y="2622903"/>
            <a:ext cx="6005546" cy="1600438"/>
          </a:xfrm>
          <a:prstGeom prst="rect">
            <a:avLst/>
          </a:prstGeom>
        </p:spPr>
        <p:txBody>
          <a:bodyPr wrap="square">
            <a:spAutoFit/>
          </a:bodyPr>
          <a:lstStyle/>
          <a:p>
            <a:pPr algn="just"/>
            <a:r>
              <a:rPr lang="es-CO" dirty="0" smtClean="0"/>
              <a:t>La vicerrectoría Administrativa del Instituto Tecnológico del Putumayo  resolvió inhibirse de iniciar  actuación con relacion a la queja presentada. </a:t>
            </a:r>
          </a:p>
          <a:p>
            <a:pPr algn="just"/>
            <a:endParaRPr lang="es-CO" dirty="0" smtClean="0"/>
          </a:p>
          <a:p>
            <a:pPr algn="just"/>
            <a:r>
              <a:rPr lang="es-CO" dirty="0" smtClean="0"/>
              <a:t>Sin embargo, dicha decisión no hace transito a cosa juzgada, por cuanto de encontrarse un nuevo material probatorio de que permita inferir la posible ocurrencia de una conducta de connotación disciplinaria, se dispondrá el inicio de una la acción disciplinaria. </a:t>
            </a:r>
            <a:endParaRPr lang="es-CO" dirty="0"/>
          </a:p>
        </p:txBody>
      </p:sp>
      <p:pic>
        <p:nvPicPr>
          <p:cNvPr id="15" name="Imagen 14"/>
          <p:cNvPicPr>
            <a:picLocks noChangeAspect="1"/>
          </p:cNvPicPr>
          <p:nvPr/>
        </p:nvPicPr>
        <p:blipFill>
          <a:blip r:embed="rId4"/>
          <a:stretch>
            <a:fillRect/>
          </a:stretch>
        </p:blipFill>
        <p:spPr>
          <a:xfrm>
            <a:off x="7265888" y="2116384"/>
            <a:ext cx="731583" cy="1103472"/>
          </a:xfrm>
          <a:prstGeom prst="rect">
            <a:avLst/>
          </a:prstGeom>
        </p:spPr>
      </p:pic>
      <p:pic>
        <p:nvPicPr>
          <p:cNvPr id="11" name="Imagen 10"/>
          <p:cNvPicPr>
            <a:picLocks noChangeAspect="1"/>
          </p:cNvPicPr>
          <p:nvPr/>
        </p:nvPicPr>
        <p:blipFill>
          <a:blip r:embed="rId5"/>
          <a:stretch>
            <a:fillRect/>
          </a:stretch>
        </p:blipFill>
        <p:spPr>
          <a:xfrm>
            <a:off x="7264119" y="2116384"/>
            <a:ext cx="996801" cy="1181649"/>
          </a:xfrm>
          <a:prstGeom prst="rect">
            <a:avLst/>
          </a:prstGeom>
        </p:spPr>
      </p:pic>
    </p:spTree>
    <p:extLst>
      <p:ext uri="{BB962C8B-B14F-4D97-AF65-F5344CB8AC3E}">
        <p14:creationId xmlns:p14="http://schemas.microsoft.com/office/powerpoint/2010/main" val="365077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F8D4B28-B349-4FE6-9944-1158E9E01977}"/>
              </a:ext>
            </a:extLst>
          </p:cNvPr>
          <p:cNvSpPr>
            <a:spLocks noChangeArrowheads="1"/>
          </p:cNvSpPr>
          <p:nvPr/>
        </p:nvSpPr>
        <p:spPr bwMode="auto">
          <a:xfrm>
            <a:off x="1408528" y="183843"/>
            <a:ext cx="9625777" cy="2673657"/>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PQRS ASIGNADAS A LAS DEPENDENCIAS</a:t>
            </a:r>
          </a:p>
          <a:p>
            <a:pPr algn="ctr"/>
            <a:endParaRPr lang="en-US" dirty="0" smtClean="0">
              <a:latin typeface="Arial" panose="020B0604020202020204" pitchFamily="34" charset="0"/>
              <a:cs typeface="Arial" panose="020B0604020202020204" pitchFamily="34" charset="0"/>
            </a:endParaRPr>
          </a:p>
          <a:p>
            <a:pPr algn="just"/>
            <a:r>
              <a:rPr lang="es-CO" dirty="0" smtClean="0"/>
              <a:t>	A continuación, se detalla el total de PQRS radicadas y asignadas a cada una de las dependencias </a:t>
            </a:r>
          </a:p>
          <a:p>
            <a:pPr algn="just"/>
            <a:r>
              <a:rPr lang="es-CO" dirty="0" smtClean="0"/>
              <a:t>	del Instituto Tecnológico del Putumayo durante el segundo trimestre de 2022.</a:t>
            </a:r>
          </a:p>
          <a:p>
            <a:pPr algn="just"/>
            <a:endParaRPr lang="es-CO" dirty="0" smtClean="0"/>
          </a:p>
          <a:p>
            <a:pPr algn="just"/>
            <a:r>
              <a:rPr lang="es-CO" dirty="0" smtClean="0"/>
              <a:t>	En la siguiente tabla se detalla la información correspondiente al trámite de respuesta de </a:t>
            </a:r>
          </a:p>
          <a:p>
            <a:pPr algn="just"/>
            <a:r>
              <a:rPr lang="es-CO" dirty="0" smtClean="0"/>
              <a:t>	PQRS recibidas en cada una de las dependencias durante el trimestre objeto de análisis, </a:t>
            </a:r>
          </a:p>
          <a:p>
            <a:pPr algn="just"/>
            <a:r>
              <a:rPr lang="es-CO" dirty="0" smtClean="0"/>
              <a:t>	evidenciando que el total de PQRS recibidas correspondiente a 785PQRS, 738PQRS </a:t>
            </a:r>
          </a:p>
          <a:p>
            <a:pPr algn="just"/>
            <a:r>
              <a:rPr lang="es-CO" dirty="0"/>
              <a:t>	</a:t>
            </a:r>
            <a:r>
              <a:rPr lang="es-CO" dirty="0" smtClean="0"/>
              <a:t>se atendieron y 47PQRS quedaron pendientes de trámite a la fecha de corte del informe. </a:t>
            </a:r>
          </a:p>
          <a:p>
            <a:pPr algn="just"/>
            <a:endParaRPr lang="es-CO" dirty="0" smtClean="0"/>
          </a:p>
          <a:p>
            <a:pPr algn="just"/>
            <a:endParaRPr lang="es-CO"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4" name="Freeform 13">
            <a:extLst>
              <a:ext uri="{FF2B5EF4-FFF2-40B4-BE49-F238E27FC236}">
                <a16:creationId xmlns:a16="http://schemas.microsoft.com/office/drawing/2014/main" id="{33B24E21-14DA-4E1D-9189-738A452658B8}"/>
              </a:ext>
            </a:extLst>
          </p:cNvPr>
          <p:cNvSpPr>
            <a:spLocks noChangeArrowheads="1"/>
          </p:cNvSpPr>
          <p:nvPr/>
        </p:nvSpPr>
        <p:spPr bwMode="auto">
          <a:xfrm>
            <a:off x="414642" y="339137"/>
            <a:ext cx="1411236" cy="1587058"/>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14">
            <a:extLst>
              <a:ext uri="{FF2B5EF4-FFF2-40B4-BE49-F238E27FC236}">
                <a16:creationId xmlns:a16="http://schemas.microsoft.com/office/drawing/2014/main" id="{633D2021-5E31-4A8D-9E79-616FC4ECD106}"/>
              </a:ext>
            </a:extLst>
          </p:cNvPr>
          <p:cNvSpPr>
            <a:spLocks noChangeArrowheads="1"/>
          </p:cNvSpPr>
          <p:nvPr/>
        </p:nvSpPr>
        <p:spPr bwMode="auto">
          <a:xfrm>
            <a:off x="548725" y="510568"/>
            <a:ext cx="1143069" cy="1219367"/>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6" name="TextBox 44">
            <a:extLst>
              <a:ext uri="{FF2B5EF4-FFF2-40B4-BE49-F238E27FC236}">
                <a16:creationId xmlns:a16="http://schemas.microsoft.com/office/drawing/2014/main" id="{0426DBF9-95AF-404A-9BEC-DA4CD7468B5E}"/>
              </a:ext>
            </a:extLst>
          </p:cNvPr>
          <p:cNvSpPr txBox="1"/>
          <p:nvPr/>
        </p:nvSpPr>
        <p:spPr>
          <a:xfrm>
            <a:off x="817169" y="727836"/>
            <a:ext cx="492444"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E</a:t>
            </a:r>
          </a:p>
        </p:txBody>
      </p:sp>
      <p:pic>
        <p:nvPicPr>
          <p:cNvPr id="10" name="Imagen 9"/>
          <p:cNvPicPr>
            <a:picLocks noChangeAspect="1"/>
          </p:cNvPicPr>
          <p:nvPr/>
        </p:nvPicPr>
        <p:blipFill>
          <a:blip r:embed="rId2"/>
          <a:stretch>
            <a:fillRect/>
          </a:stretch>
        </p:blipFill>
        <p:spPr>
          <a:xfrm>
            <a:off x="9807672" y="273991"/>
            <a:ext cx="1042523" cy="2460417"/>
          </a:xfrm>
          <a:prstGeom prst="rect">
            <a:avLst/>
          </a:prstGeom>
        </p:spPr>
      </p:pic>
      <p:pic>
        <p:nvPicPr>
          <p:cNvPr id="7" name="Imagen 6"/>
          <p:cNvPicPr>
            <a:picLocks noChangeAspect="1"/>
          </p:cNvPicPr>
          <p:nvPr/>
        </p:nvPicPr>
        <p:blipFill>
          <a:blip r:embed="rId3"/>
          <a:stretch>
            <a:fillRect/>
          </a:stretch>
        </p:blipFill>
        <p:spPr>
          <a:xfrm>
            <a:off x="627855" y="2936316"/>
            <a:ext cx="11193245" cy="2951696"/>
          </a:xfrm>
          <a:prstGeom prst="rect">
            <a:avLst/>
          </a:prstGeom>
        </p:spPr>
      </p:pic>
    </p:spTree>
    <p:extLst>
      <p:ext uri="{BB962C8B-B14F-4D97-AF65-F5344CB8AC3E}">
        <p14:creationId xmlns:p14="http://schemas.microsoft.com/office/powerpoint/2010/main" val="93776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1279" y="2521432"/>
            <a:ext cx="2664069" cy="3754874"/>
          </a:xfrm>
          <a:prstGeom prst="rect">
            <a:avLst/>
          </a:prstGeom>
        </p:spPr>
        <p:txBody>
          <a:bodyPr wrap="square">
            <a:spAutoFit/>
          </a:bodyPr>
          <a:lstStyle/>
          <a:p>
            <a:pPr algn="just"/>
            <a:r>
              <a:rPr lang="es-CO" dirty="0"/>
              <a:t>La </a:t>
            </a:r>
            <a:r>
              <a:rPr lang="es-CO" dirty="0" smtClean="0"/>
              <a:t>dependencia que </a:t>
            </a:r>
            <a:r>
              <a:rPr lang="es-CO" dirty="0"/>
              <a:t>atendió el mayor número de PQRS fue </a:t>
            </a:r>
            <a:r>
              <a:rPr lang="es-CO" dirty="0" smtClean="0"/>
              <a:t>la oficina de </a:t>
            </a:r>
            <a:r>
              <a:rPr lang="es-MX" dirty="0"/>
              <a:t>atención al usuario, rectoría, planeación, CIECYT, </a:t>
            </a:r>
            <a:r>
              <a:rPr lang="es-MX" dirty="0" smtClean="0"/>
              <a:t>Consejo Académico</a:t>
            </a:r>
            <a:r>
              <a:rPr lang="es-MX" dirty="0"/>
              <a:t>, </a:t>
            </a:r>
            <a:r>
              <a:rPr lang="es-MX" dirty="0" smtClean="0"/>
              <a:t>Bienestar Universitario</a:t>
            </a:r>
            <a:r>
              <a:rPr lang="es-MX" dirty="0"/>
              <a:t>, biblioteca, </a:t>
            </a:r>
            <a:r>
              <a:rPr lang="es-MX" dirty="0" smtClean="0"/>
              <a:t>Vicerrectoría Administrativa</a:t>
            </a:r>
            <a:r>
              <a:rPr lang="es-MX" dirty="0"/>
              <a:t>, recursos </a:t>
            </a:r>
            <a:r>
              <a:rPr lang="es-MX" dirty="0" smtClean="0"/>
              <a:t>físicos</a:t>
            </a:r>
            <a:r>
              <a:rPr lang="es-CO" dirty="0" smtClean="0"/>
              <a:t> con el 100% de las solicitudes recibidas seguida de la dependencia contratación 97% Registro y control 95%, financiera con el 93%, Talento Humano 92%, Jurídica 90%, Sala docentes 89% y Vicerrectoría Académica con el 73%.</a:t>
            </a:r>
          </a:p>
          <a:p>
            <a:pPr algn="just"/>
            <a:endParaRPr lang="es-CO" dirty="0"/>
          </a:p>
        </p:txBody>
      </p:sp>
      <p:pic>
        <p:nvPicPr>
          <p:cNvPr id="4" name="Imagen 3"/>
          <p:cNvPicPr>
            <a:picLocks noChangeAspect="1"/>
          </p:cNvPicPr>
          <p:nvPr/>
        </p:nvPicPr>
        <p:blipFill>
          <a:blip r:embed="rId2"/>
          <a:stretch>
            <a:fillRect/>
          </a:stretch>
        </p:blipFill>
        <p:spPr>
          <a:xfrm>
            <a:off x="374702" y="184639"/>
            <a:ext cx="2588305" cy="2371221"/>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1254312923"/>
              </p:ext>
            </p:extLst>
          </p:nvPr>
        </p:nvGraphicFramePr>
        <p:xfrm>
          <a:off x="2791924" y="291957"/>
          <a:ext cx="8753476"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130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10406874" y="2245340"/>
            <a:ext cx="1713124" cy="1572904"/>
          </a:xfrm>
          <a:prstGeom prst="rect">
            <a:avLst/>
          </a:prstGeom>
        </p:spPr>
      </p:pic>
      <p:sp>
        <p:nvSpPr>
          <p:cNvPr id="2"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30" y="175847"/>
            <a:ext cx="10208132" cy="2821636"/>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pPr algn="just"/>
            <a:r>
              <a:rPr lang="es-CO" dirty="0">
                <a:latin typeface="Arial" panose="020B0604020202020204" pitchFamily="34" charset="0"/>
                <a:cs typeface="Arial" panose="020B0604020202020204" pitchFamily="34" charset="0"/>
              </a:rPr>
              <a:t>Se </a:t>
            </a:r>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Freeform 8">
            <a:extLst>
              <a:ext uri="{FF2B5EF4-FFF2-40B4-BE49-F238E27FC236}">
                <a16:creationId xmlns:a16="http://schemas.microsoft.com/office/drawing/2014/main" id="{6DD8D568-9528-402D-BFCA-A7F78668D179}"/>
              </a:ext>
            </a:extLst>
          </p:cNvPr>
          <p:cNvSpPr>
            <a:spLocks noChangeArrowheads="1"/>
          </p:cNvSpPr>
          <p:nvPr/>
        </p:nvSpPr>
        <p:spPr bwMode="auto">
          <a:xfrm>
            <a:off x="56626" y="40836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9">
            <a:extLst>
              <a:ext uri="{FF2B5EF4-FFF2-40B4-BE49-F238E27FC236}">
                <a16:creationId xmlns:a16="http://schemas.microsoft.com/office/drawing/2014/main" id="{3529F678-957C-4957-87B3-430C81EDD9EB}"/>
              </a:ext>
            </a:extLst>
          </p:cNvPr>
          <p:cNvSpPr>
            <a:spLocks noChangeArrowheads="1"/>
          </p:cNvSpPr>
          <p:nvPr/>
        </p:nvSpPr>
        <p:spPr bwMode="auto">
          <a:xfrm>
            <a:off x="231933" y="507640"/>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TextBox 44">
            <a:extLst>
              <a:ext uri="{FF2B5EF4-FFF2-40B4-BE49-F238E27FC236}">
                <a16:creationId xmlns:a16="http://schemas.microsoft.com/office/drawing/2014/main" id="{0426DBF9-95AF-404A-9BEC-DA4CD7468B5E}"/>
              </a:ext>
            </a:extLst>
          </p:cNvPr>
          <p:cNvSpPr txBox="1"/>
          <p:nvPr/>
        </p:nvSpPr>
        <p:spPr>
          <a:xfrm>
            <a:off x="543538" y="718523"/>
            <a:ext cx="49084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F</a:t>
            </a:r>
          </a:p>
        </p:txBody>
      </p:sp>
      <p:sp>
        <p:nvSpPr>
          <p:cNvPr id="6" name="Rectángulo 5"/>
          <p:cNvSpPr/>
          <p:nvPr/>
        </p:nvSpPr>
        <p:spPr>
          <a:xfrm>
            <a:off x="4067769" y="353751"/>
            <a:ext cx="3089307" cy="307777"/>
          </a:xfrm>
          <a:prstGeom prst="rect">
            <a:avLst/>
          </a:prstGeom>
        </p:spPr>
        <p:txBody>
          <a:bodyPr wrap="none">
            <a:spAutoFit/>
          </a:bodyPr>
          <a:lstStyle/>
          <a:p>
            <a:r>
              <a:rPr lang="es-CO" dirty="0"/>
              <a:t> ACTIVIDADES DE SEGUIMIENTO </a:t>
            </a:r>
          </a:p>
        </p:txBody>
      </p:sp>
      <p:sp>
        <p:nvSpPr>
          <p:cNvPr id="7" name="Rectángulo 6"/>
          <p:cNvSpPr/>
          <p:nvPr/>
        </p:nvSpPr>
        <p:spPr>
          <a:xfrm>
            <a:off x="1482759" y="721509"/>
            <a:ext cx="8821826" cy="738664"/>
          </a:xfrm>
          <a:prstGeom prst="rect">
            <a:avLst/>
          </a:prstGeom>
        </p:spPr>
        <p:txBody>
          <a:bodyPr wrap="square">
            <a:spAutoFit/>
          </a:bodyPr>
          <a:lstStyle/>
          <a:p>
            <a:pPr marL="285750" indent="-285750" algn="just">
              <a:buFont typeface="Wingdings" panose="05000000000000000000" pitchFamily="2" charset="2"/>
              <a:buChar char="Ø"/>
            </a:pPr>
            <a:r>
              <a:rPr lang="es-CO" dirty="0" smtClean="0"/>
              <a:t>La oficina de atención al usuario lleva </a:t>
            </a:r>
            <a:r>
              <a:rPr lang="es-CO" dirty="0"/>
              <a:t>el control de </a:t>
            </a:r>
            <a:r>
              <a:rPr lang="es-CO" dirty="0" smtClean="0"/>
              <a:t>las peticiones</a:t>
            </a:r>
            <a:r>
              <a:rPr lang="es-CO" dirty="0"/>
              <a:t>, quejas, reclamos y sugerencias, formuladas </a:t>
            </a:r>
            <a:r>
              <a:rPr lang="es-CO" dirty="0" smtClean="0"/>
              <a:t>por los usuario internos y externos, las cuales se realizan a </a:t>
            </a:r>
            <a:r>
              <a:rPr lang="es-CO" dirty="0"/>
              <a:t>través </a:t>
            </a:r>
            <a:r>
              <a:rPr lang="es-CO" dirty="0" smtClean="0"/>
              <a:t>de los correo electrónico </a:t>
            </a:r>
            <a:r>
              <a:rPr lang="es-CO" dirty="0" smtClean="0">
                <a:hlinkClick r:id="rId3"/>
              </a:rPr>
              <a:t>atencionalusuario@ito.edu.co</a:t>
            </a:r>
            <a:r>
              <a:rPr lang="es-CO" dirty="0" smtClean="0"/>
              <a:t> y </a:t>
            </a:r>
            <a:r>
              <a:rPr lang="es-CO" dirty="0" smtClean="0">
                <a:hlinkClick r:id="rId4"/>
              </a:rPr>
              <a:t>notificacionesjudiciales@itp.edu.co</a:t>
            </a:r>
            <a:r>
              <a:rPr lang="es-CO" dirty="0" smtClean="0"/>
              <a:t>   </a:t>
            </a:r>
            <a:endParaRPr lang="es-CO" dirty="0"/>
          </a:p>
        </p:txBody>
      </p:sp>
      <p:sp>
        <p:nvSpPr>
          <p:cNvPr id="10" name="Freeform 11">
            <a:extLst>
              <a:ext uri="{FF2B5EF4-FFF2-40B4-BE49-F238E27FC236}">
                <a16:creationId xmlns:a16="http://schemas.microsoft.com/office/drawing/2014/main" id="{DF8D4B28-B349-4FE6-9944-1158E9E01977}"/>
              </a:ext>
            </a:extLst>
          </p:cNvPr>
          <p:cNvSpPr>
            <a:spLocks noChangeArrowheads="1"/>
          </p:cNvSpPr>
          <p:nvPr/>
        </p:nvSpPr>
        <p:spPr bwMode="auto">
          <a:xfrm>
            <a:off x="881030" y="3178211"/>
            <a:ext cx="10208132" cy="2739011"/>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13">
            <a:extLst>
              <a:ext uri="{FF2B5EF4-FFF2-40B4-BE49-F238E27FC236}">
                <a16:creationId xmlns:a16="http://schemas.microsoft.com/office/drawing/2014/main" id="{33B24E21-14DA-4E1D-9189-738A452658B8}"/>
              </a:ext>
            </a:extLst>
          </p:cNvPr>
          <p:cNvSpPr>
            <a:spLocks noChangeArrowheads="1"/>
          </p:cNvSpPr>
          <p:nvPr/>
        </p:nvSpPr>
        <p:spPr bwMode="auto">
          <a:xfrm>
            <a:off x="82468" y="3543145"/>
            <a:ext cx="1411236" cy="1587058"/>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2" name="Freeform 14">
            <a:extLst>
              <a:ext uri="{FF2B5EF4-FFF2-40B4-BE49-F238E27FC236}">
                <a16:creationId xmlns:a16="http://schemas.microsoft.com/office/drawing/2014/main" id="{633D2021-5E31-4A8D-9E79-616FC4ECD106}"/>
              </a:ext>
            </a:extLst>
          </p:cNvPr>
          <p:cNvSpPr>
            <a:spLocks noChangeArrowheads="1"/>
          </p:cNvSpPr>
          <p:nvPr/>
        </p:nvSpPr>
        <p:spPr bwMode="auto">
          <a:xfrm>
            <a:off x="256742" y="3721038"/>
            <a:ext cx="1143069" cy="1219367"/>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3" name="TextBox 44">
            <a:extLst>
              <a:ext uri="{FF2B5EF4-FFF2-40B4-BE49-F238E27FC236}">
                <a16:creationId xmlns:a16="http://schemas.microsoft.com/office/drawing/2014/main" id="{0426DBF9-95AF-404A-9BEC-DA4CD7468B5E}"/>
              </a:ext>
            </a:extLst>
          </p:cNvPr>
          <p:cNvSpPr txBox="1"/>
          <p:nvPr/>
        </p:nvSpPr>
        <p:spPr>
          <a:xfrm>
            <a:off x="508899" y="3911930"/>
            <a:ext cx="627095"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G</a:t>
            </a:r>
            <a:endParaRPr lang="en-US" sz="4500" b="1" dirty="0">
              <a:solidFill>
                <a:schemeClr val="bg1"/>
              </a:solidFill>
              <a:latin typeface="Poppins SemiBold" pitchFamily="2" charset="77"/>
              <a:ea typeface="League Spartan" charset="0"/>
              <a:cs typeface="Poppins SemiBold" pitchFamily="2" charset="77"/>
            </a:endParaRPr>
          </a:p>
        </p:txBody>
      </p:sp>
      <p:sp>
        <p:nvSpPr>
          <p:cNvPr id="14" name="Rectángulo 13"/>
          <p:cNvSpPr/>
          <p:nvPr/>
        </p:nvSpPr>
        <p:spPr>
          <a:xfrm>
            <a:off x="3424435" y="3275112"/>
            <a:ext cx="5343129" cy="307777"/>
          </a:xfrm>
          <a:prstGeom prst="rect">
            <a:avLst/>
          </a:prstGeom>
        </p:spPr>
        <p:txBody>
          <a:bodyPr wrap="none">
            <a:spAutoFit/>
          </a:bodyPr>
          <a:lstStyle/>
          <a:p>
            <a:r>
              <a:rPr lang="es-CO" dirty="0"/>
              <a:t> DIFICULTADES DE SEGUIMIENTO A LA GESTIÓN DE PQRS </a:t>
            </a:r>
          </a:p>
        </p:txBody>
      </p:sp>
      <p:sp>
        <p:nvSpPr>
          <p:cNvPr id="18" name="Rectángulo 17"/>
          <p:cNvSpPr/>
          <p:nvPr/>
        </p:nvSpPr>
        <p:spPr>
          <a:xfrm>
            <a:off x="1497274" y="1529904"/>
            <a:ext cx="8744443" cy="523220"/>
          </a:xfrm>
          <a:prstGeom prst="rect">
            <a:avLst/>
          </a:prstGeom>
        </p:spPr>
        <p:txBody>
          <a:bodyPr wrap="square">
            <a:spAutoFit/>
          </a:bodyPr>
          <a:lstStyle/>
          <a:p>
            <a:pPr marL="285750" indent="-285750" algn="just">
              <a:buFont typeface="Wingdings" panose="05000000000000000000" pitchFamily="2" charset="2"/>
              <a:buChar char="Ø"/>
            </a:pPr>
            <a:r>
              <a:rPr lang="es-CO" dirty="0"/>
              <a:t>Se envían los documentos anexos a las comunicaciones solicitados por las diferentes </a:t>
            </a:r>
            <a:r>
              <a:rPr lang="es-CO" dirty="0" smtClean="0"/>
              <a:t>áreas</a:t>
            </a:r>
            <a:r>
              <a:rPr lang="es-CO" dirty="0"/>
              <a:t>, con el fin de que estas puedan gestionar las solicitudes que llegan por </a:t>
            </a:r>
            <a:r>
              <a:rPr lang="es-CO" dirty="0" smtClean="0"/>
              <a:t>la comunicación </a:t>
            </a:r>
            <a:r>
              <a:rPr lang="es-CO" dirty="0"/>
              <a:t>electrónica.</a:t>
            </a:r>
          </a:p>
        </p:txBody>
      </p:sp>
      <p:sp>
        <p:nvSpPr>
          <p:cNvPr id="19" name="Rectángulo 18"/>
          <p:cNvSpPr/>
          <p:nvPr/>
        </p:nvSpPr>
        <p:spPr>
          <a:xfrm>
            <a:off x="1574085" y="3723420"/>
            <a:ext cx="8664062" cy="738664"/>
          </a:xfrm>
          <a:prstGeom prst="rect">
            <a:avLst/>
          </a:prstGeom>
        </p:spPr>
        <p:txBody>
          <a:bodyPr wrap="square">
            <a:spAutoFit/>
          </a:bodyPr>
          <a:lstStyle/>
          <a:p>
            <a:pPr marL="285750" indent="-285750" algn="just">
              <a:buFont typeface="Wingdings" panose="05000000000000000000" pitchFamily="2" charset="2"/>
              <a:buChar char="Ø"/>
            </a:pPr>
            <a:r>
              <a:rPr lang="es-CO" dirty="0"/>
              <a:t>Se continúan generando estadísticas de manera manual: </a:t>
            </a:r>
            <a:r>
              <a:rPr lang="es-CO" dirty="0" smtClean="0"/>
              <a:t>Esto </a:t>
            </a:r>
            <a:r>
              <a:rPr lang="es-CO" dirty="0"/>
              <a:t>hace que las estadísticas se desarrollen con información consolidada de manera manual, tomando de esta manera más tiempo para el desarrollo de los informes de gestión y arrojando en ocasiones datos con mayor margen de error. </a:t>
            </a:r>
          </a:p>
        </p:txBody>
      </p:sp>
      <p:sp>
        <p:nvSpPr>
          <p:cNvPr id="8" name="Rectángulo 7"/>
          <p:cNvSpPr/>
          <p:nvPr/>
        </p:nvSpPr>
        <p:spPr>
          <a:xfrm>
            <a:off x="1574085" y="4516931"/>
            <a:ext cx="8372312" cy="738664"/>
          </a:xfrm>
          <a:prstGeom prst="rect">
            <a:avLst/>
          </a:prstGeom>
        </p:spPr>
        <p:txBody>
          <a:bodyPr wrap="square">
            <a:spAutoFit/>
          </a:bodyPr>
          <a:lstStyle/>
          <a:p>
            <a:pPr marL="285750" indent="-285750" algn="just">
              <a:buFont typeface="Wingdings" panose="05000000000000000000" pitchFamily="2" charset="2"/>
              <a:buChar char="Ø"/>
            </a:pPr>
            <a:r>
              <a:rPr lang="es-CO" dirty="0"/>
              <a:t>Se mantiene la creación de la respuesta por fuera de la comunicación: en su gran mayoría los funcionarios realizan la gestión por fuera del radicado de entrada, lo que dificulta realizar seguimiento de las respuestas y algunas de las comunicaciones carecen de trazabilidad. </a:t>
            </a:r>
          </a:p>
        </p:txBody>
      </p:sp>
      <p:sp>
        <p:nvSpPr>
          <p:cNvPr id="9" name="Rectángulo 8"/>
          <p:cNvSpPr/>
          <p:nvPr/>
        </p:nvSpPr>
        <p:spPr>
          <a:xfrm>
            <a:off x="1493703" y="2193655"/>
            <a:ext cx="8643827" cy="523220"/>
          </a:xfrm>
          <a:prstGeom prst="rect">
            <a:avLst/>
          </a:prstGeom>
        </p:spPr>
        <p:txBody>
          <a:bodyPr wrap="square">
            <a:spAutoFit/>
          </a:bodyPr>
          <a:lstStyle/>
          <a:p>
            <a:pPr marL="285750" indent="-285750" algn="just">
              <a:buFont typeface="Wingdings" panose="05000000000000000000" pitchFamily="2" charset="2"/>
              <a:buChar char="Ø"/>
            </a:pPr>
            <a:r>
              <a:rPr lang="es-CO" dirty="0"/>
              <a:t>Se brinda apoyo para definir área responsable de las comunicaciones que llegan por los diferentes canales, con el fin de dar trámite al proceso de gestión de PQRS llevado a cabo dentro de la Entidad</a:t>
            </a:r>
          </a:p>
        </p:txBody>
      </p:sp>
    </p:spTree>
    <p:extLst>
      <p:ext uri="{BB962C8B-B14F-4D97-AF65-F5344CB8AC3E}">
        <p14:creationId xmlns:p14="http://schemas.microsoft.com/office/powerpoint/2010/main" val="4835193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4980</TotalTime>
  <Words>1484</Words>
  <Application>Microsoft Office PowerPoint</Application>
  <PresentationFormat>Panorámica</PresentationFormat>
  <Paragraphs>216</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Calibri</vt:lpstr>
      <vt:lpstr>Wingdings</vt:lpstr>
      <vt:lpstr>Poppins SemiBold</vt:lpstr>
      <vt:lpstr>Arial</vt:lpstr>
      <vt:lpstr>Times New Roman</vt:lpstr>
      <vt:lpstr>Open Sans Light</vt:lpstr>
      <vt:lpstr>League Spartan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2-01</cp:lastModifiedBy>
  <cp:revision>192</cp:revision>
  <dcterms:created xsi:type="dcterms:W3CDTF">2021-09-26T15:48:41Z</dcterms:created>
  <dcterms:modified xsi:type="dcterms:W3CDTF">2023-07-26T01:28:43Z</dcterms:modified>
</cp:coreProperties>
</file>